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9144000"/>
  <p:notesSz cx="6858000" cy="9144000"/>
  <p:embeddedFontLst>
    <p:embeddedFont>
      <p:font typeface="Lexend Light"/>
      <p:regular r:id="rId43"/>
      <p:bold r:id="rId44"/>
    </p:embeddedFont>
    <p:embeddedFont>
      <p:font typeface="Outfit"/>
      <p:regular r:id="rId45"/>
      <p:bold r:id="rId46"/>
    </p:embeddedFont>
    <p:embeddedFont>
      <p:font typeface="Lexend"/>
      <p:regular r:id="rId47"/>
      <p:bold r:id="rId48"/>
    </p:embeddedFont>
    <p:embeddedFont>
      <p:font typeface="Archivo Black"/>
      <p:regular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LexendLight-bold.fntdata"/><Relationship Id="rId43" Type="http://schemas.openxmlformats.org/officeDocument/2006/relationships/font" Target="fonts/LexendLight-regular.fntdata"/><Relationship Id="rId46" Type="http://schemas.openxmlformats.org/officeDocument/2006/relationships/font" Target="fonts/Outfit-bold.fntdata"/><Relationship Id="rId45" Type="http://schemas.openxmlformats.org/officeDocument/2006/relationships/font" Target="fonts/Outfi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Lexend-bold.fntdata"/><Relationship Id="rId47" Type="http://schemas.openxmlformats.org/officeDocument/2006/relationships/font" Target="fonts/Lexend-regular.fntdata"/><Relationship Id="rId49" Type="http://schemas.openxmlformats.org/officeDocument/2006/relationships/font" Target="fonts/ArchivoBlac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45f5PB_gkAA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rancescatabor.com/articles/2022/12/12/generative-ai-outpainting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XGDevwqurjk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hhbwdb5Fy_w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spreadsheets/d/1R7qYgSUaRqygcE0b82uTGWJL6T7hDZ02MpOvVcGYaaQ/edit#gid=0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aide.tw/index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uno.com/create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witter.com/LifeAfterMyPhD/status/1769620224461189336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273399e7ab8_2_2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273399e7ab8_2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73399e7ab8_1_13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273399e7ab8_1_1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273399e7ab8_1_13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5" name="Google Shape;1225;g273399e7ab8_1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淡江大學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文學院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中國文學\n學系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歷史學系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資訊與圖書館\n學系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大眾傳播\n學系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資訊傳播\n學系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理學院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工學院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商管\n學院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外國\n語文\n學院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國際\n事務\n學院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教育\n學院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AI\n創智\n學院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精準\n健康\n學院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273399e7ab8_1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273399e7ab8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https://www.youtube.com/watch?v=45f5PB_gkAA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273399e7ab8_2_2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1" name="Google Shape;1261;g273399e7ab8_2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2703f2bcc68_0_12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2703f2bcc68_0_1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2703f2bcc68_0_11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2703f2bcc68_0_1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273399e7ab8_1_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273399e7ab8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273399e7ab8_1_1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273399e7ab8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https://www.francescatabor.com/articles/2022/12/12/generative-ai-outpainting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273399e7ab8_1_1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273399e7ab8_1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https://www.youtube.com/watch?v=XGDevwqurjk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39a70f84e205079f_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39a70f84e205079f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273399e7ab8_1_1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273399e7ab8_1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https://www.youtube.com/watch?v=hhbwdb5Fy_w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73399e7ab8_1_2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273399e7ab8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https://stable-diffusion-art.com/ip-adapter/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273399e7ab8_1_1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273399e7ab8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273399e7ab8_1_1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273399e7ab8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https://visualstudio.microsoft.com/zh-hant/github-copilot/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73399e7ab8_1_1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273399e7ab8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https://docs.google.com/spreadsheets/d/1R7qYgSUaRqygcE0b82uTGWJL6T7hDZ02MpOvVcGYaaQ/edit#gid=0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273399e7ab8_1_2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273399e7ab8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2703f2bcc68_0_12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2703f2bcc68_0_1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273399e7ab8_1_13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273399e7ab8_1_1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703f2bcc68_0_12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2703f2bcc68_0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https://baoyu.io/translations/rag/mastering-rag-how-to-architect-an-enterprise-rag-system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273399e7ab8_1_13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273399e7ab8_1_1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703f2bcc68_0_108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703f2bcc68_0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273399e7ab8_1_2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273399e7ab8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703f2bcc68_0_12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9" name="Google Shape;1449;g2703f2bcc68_0_1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273399e7ab8_1_13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273399e7ab8_1_1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73399e7ab8_1_14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1" name="Google Shape;1471;g273399e7ab8_1_1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273399e7ab8_1_14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273399e7ab8_1_1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https://taide.tw/index</a:t>
            </a:r>
            <a:r>
              <a:rPr lang="zh-TW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http://tts001.iptcloud.net:8804/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273399e7ab8_1_2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273399e7ab8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2703f2bcc68_0_12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2703f2bcc68_0_1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2703f2bcc68_0_13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2703f2bcc68_0_1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703f2bcc68_0_109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703f2bcc68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2703f2bcc68_0_11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2703f2bcc68_0_1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73399e7ab8_2_2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73399e7ab8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https://suno.com/create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703f2bcc68_0_11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703f2bcc68_0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2703f2bcc68_0_11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2703f2bcc68_0_1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2703f2bcc68_0_11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2703f2bcc68_0_1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https://twitter.com/LifeAfterMyPhD/status/1769620224461189336</a:t>
            </a:r>
            <a:r>
              <a:rPr lang="zh-TW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jpg"/><Relationship Id="rId4" Type="http://schemas.openxmlformats.org/officeDocument/2006/relationships/image" Target="../media/image4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5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5.png"/><Relationship Id="rId7" Type="http://schemas.openxmlformats.org/officeDocument/2006/relationships/hyperlink" Target="mailto:chenyt@tku.edu.tw" TargetMode="Externa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1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5" name="Google Shape;225;p1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 1">
  <p:cSld name="CUSTOM_10_1_1">
    <p:bg>
      <p:bgPr>
        <a:solidFill>
          <a:srgbClr val="FFFF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>
            <p:ph idx="1" type="body"/>
          </p:nvPr>
        </p:nvSpPr>
        <p:spPr>
          <a:xfrm>
            <a:off x="506025" y="6431700"/>
            <a:ext cx="7713000" cy="2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4" name="Google Shape;234;p12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35" name="Google Shape;235;p12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8" name="Google Shape;238;p13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3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41" name="Google Shape;241;p13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42" name="Google Shape;242;p1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43" name="Google Shape;243;p1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46" name="Google Shape;246;p13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50" name="Google Shape;250;p14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1" name="Google Shape;251;p14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2" name="Google Shape;252;p14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53" name="Google Shape;253;p1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54" name="Google Shape;254;p1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5" name="Google Shape;255;p1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56" name="Google Shape;256;p1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8" name="Google Shape;258;p1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3" name="Google Shape;263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7" name="Google Shape;267;p15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8" name="Google Shape;268;p15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1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78" name="Google Shape;278;p1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79" name="Google Shape;279;p1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83" name="Google Shape;283;p1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84" name="Google Shape;284;p1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7" name="Google Shape;287;p1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88" name="Google Shape;288;p1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99" name="Google Shape;299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00" name="Google Shape;300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04" name="Google Shape;304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05" name="Google Shape;305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" name="Google Shape;308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09" name="Google Shape;309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312" name="Google Shape;312;p17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3" name="Google Shape;313;p17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4" name="Google Shape;314;p17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5" name="Google Shape;315;p17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16" name="Google Shape;316;p17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1" name="Google Shape;321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25" name="Google Shape;325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26" name="Google Shape;326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30" name="Google Shape;330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31" name="Google Shape;331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4" name="Google Shape;334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35" name="Google Shape;335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38" name="Google Shape;338;p18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9" name="Google Shape;339;p18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0" name="Google Shape;340;p18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41" name="Google Shape;341;p18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48" name="Google Shape;348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49" name="Google Shape;349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3" name="Google Shape;353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4" name="Google Shape;354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7" name="Google Shape;357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8" name="Google Shape;358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1" name="Google Shape;361;p19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2" name="Google Shape;362;p19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4" name="Google Shape;364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72" name="Google Shape;372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76" name="Google Shape;376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77" name="Google Shape;377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0" name="Google Shape;380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81" name="Google Shape;381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4" name="Google Shape;384;p2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5" name="Google Shape;385;p20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6" name="Google Shape;386;p20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7" name="Google Shape;387;p20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8" name="Google Shape;388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9" name="Google Shape;389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96" name="Google Shape;396;p2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97" name="Google Shape;397;p2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0" name="Google Shape;400;p2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01" name="Google Shape;401;p2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5" name="Google Shape;405;p2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6" name="Google Shape;406;p2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2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2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9" name="Google Shape;409;p21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0" name="Google Shape;410;p21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1" name="Google Shape;411;p21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2" name="Google Shape;412;p21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3" name="Google Shape;413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4" name="Google Shape;414;p21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5" name="Google Shape;415;p21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6" name="Google Shape;416;p2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2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22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22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2" name="Google Shape;422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26" name="Google Shape;426;p2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27" name="Google Shape;427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0" name="Google Shape;430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31" name="Google Shape;431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32" name="Google Shape;432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" name="Google Shape;435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36" name="Google Shape;436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9" name="Google Shape;439;p2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0" name="Google Shape;440;p2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4" name="Google Shape;444;p2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5" name="Google Shape;445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9" name="Google Shape;449;p2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4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5" name="Google Shape;455;p2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56" name="Google Shape;456;p2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7" name="Google Shape;457;p24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58" name="Google Shape;458;p2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59" name="Google Shape;459;p2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60" name="Google Shape;460;p2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1" name="Google Shape;461;p2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3" name="Google Shape;463;p2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64" name="Google Shape;464;p2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65" name="Google Shape;465;p2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2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8" name="Google Shape;468;p2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69" name="Google Shape;469;p2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2" name="Google Shape;472;p2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73" name="Google Shape;473;p2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76" name="Google Shape;476;p2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77" name="Google Shape;477;p24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78" name="Google Shape;478;p24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9" name="Google Shape;479;p24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5" name="Google Shape;485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6" name="Google Shape;486;p25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87" name="Google Shape;487;p2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88" name="Google Shape;488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89" name="Google Shape;489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2" name="Google Shape;492;p2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93" name="Google Shape;493;p2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94" name="Google Shape;494;p2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2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2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98" name="Google Shape;498;p2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2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1" name="Google Shape;501;p25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02" name="Google Shape;502;p2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05" name="Google Shape;505;p25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06" name="Google Shape;506;p25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7" name="Google Shape;507;p25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6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0" name="Google Shape;510;p2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1" name="Google Shape;511;p26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12" name="Google Shape;512;p26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13" name="Google Shape;513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17" name="Google Shape;517;p2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18" name="Google Shape;518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19" name="Google Shape;519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20" name="Google Shape;520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2" name="Google Shape;522;p26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23" name="Google Shape;523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2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27" name="Google Shape;527;p2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1" name="Google Shape;531;p2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0" name="Google Shape;540;p2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41" name="Google Shape;541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2" name="Google Shape;542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43" name="Google Shape;543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44" name="Google Shape;544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45" name="Google Shape;545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46" name="Google Shape;546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8" name="Google Shape;548;p27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49" name="Google Shape;549;p27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27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53" name="Google Shape;553;p27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57" name="Google Shape;557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60" name="Google Shape;560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61" name="Google Shape;561;p27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62" name="Google Shape;562;p27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3" name="Google Shape;563;p27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9" name="Google Shape;569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0" name="Google Shape;570;p28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71" name="Google Shape;571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72" name="Google Shape;572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73" name="Google Shape;573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74" name="Google Shape;574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6" name="Google Shape;576;p28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77" name="Google Shape;577;p28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0" name="Google Shape;580;p28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81" name="Google Shape;581;p28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4" name="Google Shape;584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85" name="Google Shape;585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88" name="Google Shape;588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89" name="Google Shape;589;p28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0" name="Google Shape;590;p28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3" name="Google Shape;593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94" name="Google Shape;594;p29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95" name="Google Shape;595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96" name="Google Shape;596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600" name="Google Shape;600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01" name="Google Shape;601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02" name="Google Shape;602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03" name="Google Shape;603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5" name="Google Shape;605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06" name="Google Shape;606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9" name="Google Shape;609;p2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10" name="Google Shape;610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11" name="Google Shape;611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4" name="Google Shape;614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15" name="Google Shape;615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3" name="Google Shape;623;p3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24" name="Google Shape;624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5" name="Google Shape;625;p3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26" name="Google Shape;626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27" name="Google Shape;627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28" name="Google Shape;628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29" name="Google Shape;629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1" name="Google Shape;631;p30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32" name="Google Shape;632;p30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36" name="Google Shape;636;p30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p30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0" name="Google Shape;640;p3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43" name="Google Shape;643;p30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44" name="Google Shape;644;p30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45" name="Google Shape;645;p30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6" name="Google Shape;646;p30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2" name="Google Shape;652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3" name="Google Shape;653;p3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54" name="Google Shape;654;p3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55" name="Google Shape;655;p3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56" name="Google Shape;656;p3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57" name="Google Shape;657;p3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59" name="Google Shape;659;p31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60" name="Google Shape;660;p31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31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64" name="Google Shape;664;p31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7" name="Google Shape;667;p31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68" name="Google Shape;668;p3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71" name="Google Shape;671;p31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72" name="Google Shape;672;p31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3" name="Google Shape;673;p31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6" name="Google Shape;676;p32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77" name="Google Shape;677;p3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78" name="Google Shape;678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79" name="Google Shape;679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80" name="Google Shape;680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2" name="Google Shape;682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88" name="Google Shape;688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4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4" name="Google Shape;694;p34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34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7" name="Google Shape;697;p34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698" name="Google Shape;698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9" name="Google Shape;699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00" name="Google Shape;700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2" name="Google Shape;702;p34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4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 1">
  <p:cSld name="BIG_NUMBER_1_1">
    <p:bg>
      <p:bgPr>
        <a:solidFill>
          <a:schemeClr val="dk1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5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8" name="Google Shape;708;p35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35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0" name="Google Shape;710;p35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11" name="Google Shape;711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12" name="Google Shape;712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13" name="Google Shape;713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5" name="Google Shape;715;p3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9" name="Google Shape;719;p3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淡江資圖</a:t>
            </a: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112-2</a:t>
            </a:r>
            <a:endParaRPr b="1" sz="1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6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722" name="Google Shape;722;p3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25" name="Google Shape;725;p3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26" name="Google Shape;726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7" name="Google Shape;727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8" name="Google Shape;728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30" name="Google Shape;730;p3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1" name="Google Shape;731;p37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32" name="Google Shape;732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8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5" name="Google Shape;735;p3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6" name="Google Shape;736;p38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7" name="Google Shape;737;p3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38" name="Google Shape;738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39" name="Google Shape;739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0" name="Google Shape;740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2" name="Google Shape;742;p38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43" name="Google Shape;743;p3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9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46" name="Google Shape;746;p39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47" name="Google Shape;747;p3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48" name="Google Shape;748;p3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9" name="Google Shape;749;p3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50" name="Google Shape;750;p3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3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52" name="Google Shape;752;p39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53" name="Google Shape;753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0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6" name="Google Shape;756;p40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7" name="Google Shape;757;p4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58" name="Google Shape;758;p4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59" name="Google Shape;759;p4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60" name="Google Shape;760;p4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61" name="Google Shape;761;p4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4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3" name="Google Shape;763;p40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64" name="Google Shape;764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1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767" name="Google Shape;767;p41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8" name="Google Shape;768;p4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69" name="Google Shape;76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70" name="Google Shape;77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71" name="Google Shape;77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3" name="Google Shape;773;p41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4" name="Google Shape;77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77" name="Google Shape;777;p42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42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9" name="Google Shape;779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0" name="Google Shape;780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1" name="Google Shape;781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2" name="Google Shape;782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4" name="Google Shape;784;p42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5" name="Google Shape;785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0" name="Google Shape;790;p44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1" name="Google Shape;791;p44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44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44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4" name="Google Shape;794;p44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44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p44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7" name="Google Shape;797;p44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44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44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00" name="Google Shape;800;p44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44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44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03" name="Google Shape;803;p4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04" name="Google Shape;804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05" name="Google Shape;805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06" name="Google Shape;806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8" name="Google Shape;808;p44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9" name="Google Shape;809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5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45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45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14" name="Google Shape;814;p4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15" name="Google Shape;815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6" name="Google Shape;816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7" name="Google Shape;817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9" name="Google Shape;819;p45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20" name="Google Shape;820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6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46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46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5" name="Google Shape;825;p46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46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46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8" name="Google Shape;828;p4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9" name="Google Shape;829;p46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30" name="Google Shape;830;p4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31" name="Google Shape;831;p4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32" name="Google Shape;832;p4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33" name="Google Shape;833;p4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4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35" name="Google Shape;835;p46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36" name="Google Shape;836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7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47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47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47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47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47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4" name="Google Shape;844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45" name="Google Shape;845;p47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46" name="Google Shape;846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47" name="Google Shape;847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48" name="Google Shape;848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9" name="Google Shape;849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51" name="Google Shape;851;p47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52" name="Google Shape;852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8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48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48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48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4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9" name="Google Shape;859;p48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60" name="Google Shape;860;p4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61" name="Google Shape;861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62" name="Google Shape;862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63" name="Google Shape;863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5" name="Google Shape;865;p48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6" name="Google Shape;866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9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9" name="Google Shape;869;p4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0" name="Google Shape;870;p49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1" name="Google Shape;871;p49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2" name="Google Shape;872;p4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3" name="Google Shape;873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4" name="Google Shape;874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75" name="Google Shape;875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77" name="Google Shape;877;p49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78" name="Google Shape;878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50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50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50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0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0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5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7" name="Google Shape;887;p50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8" name="Google Shape;888;p50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50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50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1" name="Google Shape;891;p50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50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50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94" name="Google Shape;894;p5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95" name="Google Shape;895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96" name="Google Shape;896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7" name="Google Shape;897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9" name="Google Shape;899;p50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0" name="Google Shape;900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1">
  <p:cSld name="TITLE_2_1_2_1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1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3" name="Google Shape;903;p51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51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51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6" name="Google Shape;906;p5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7" name="Google Shape;907;p51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8" name="Google Shape;908;p51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51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0" name="Google Shape;910;p51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51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2" name="Google Shape;912;p5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13" name="Google Shape;913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4" name="Google Shape;914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5" name="Google Shape;915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7" name="Google Shape;917;p51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18" name="Google Shape;918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2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1" name="Google Shape;921;p52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52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23" name="Google Shape;923;p5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24" name="Google Shape;92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25" name="Google Shape;92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26" name="Google Shape;92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8" name="Google Shape;928;p52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29" name="Google Shape;92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3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32" name="Google Shape;932;p53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53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4" name="Google Shape;934;p53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35" name="Google Shape;935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6" name="Google Shape;936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7" name="Google Shape;937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9" name="Google Shape;939;p53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0" name="Google Shape;940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4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3" name="Google Shape;943;p54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54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5" name="Google Shape;945;p54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54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7" name="Google Shape;947;p54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8" name="Google Shape;948;p54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49" name="Google Shape;949;p5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50" name="Google Shape;950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1" name="Google Shape;951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2" name="Google Shape;952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4" name="Google Shape;954;p54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5" name="Google Shape;955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55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55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55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0" name="Google Shape;960;p55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1" name="Google Shape;961;p55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55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64" name="Google Shape;964;p55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5" name="Google Shape;965;p55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6" name="Google Shape;966;p55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7" name="Google Shape;967;p55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8" name="Google Shape;968;p5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69" name="Google Shape;969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70" name="Google Shape;970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71" name="Google Shape;971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73" name="Google Shape;973;p55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4" name="Google Shape;974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56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77" name="Google Shape;977;p56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78" name="Google Shape;978;p5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79" name="Google Shape;979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80" name="Google Shape;980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81" name="Google Shape;981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3" name="Google Shape;983;p56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84" name="Google Shape;984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57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87" name="Google Shape;987;p5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88" name="Google Shape;988;p5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89" name="Google Shape;989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90" name="Google Shape;990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91" name="Google Shape;991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3" name="Google Shape;993;p57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94" name="Google Shape;994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58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997" name="Google Shape;997;p58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58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9" name="Google Shape;999;p58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0" name="Google Shape;1000;p5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01" name="Google Shape;1001;p5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02" name="Google Shape;1002;p5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03" name="Google Shape;1003;p5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5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5" name="Google Shape;1005;p58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06" name="Google Shape;1006;p5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59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1009" name="Google Shape;1009;p5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10" name="Google Shape;1010;p5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5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3" name="Google Shape;1013;p5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14" name="Google Shape;1014;p5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17" name="Google Shape;1017;p59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1018" name="Google Shape;1018;p5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19" name="Google Shape;1019;p5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20" name="Google Shape;1020;p5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21" name="Google Shape;1021;p5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2" name="Google Shape;1022;p5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23" name="Google Shape;1023;p5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59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1025" name="Google Shape;1025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8" name="Google Shape;1028;p59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1029" name="Google Shape;1029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59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1033" name="Google Shape;1033;p5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36" name="Google Shape;1036;p59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37" name="Google Shape;1037;p5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38" name="Google Shape;1038;p5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9" name="Google Shape;1039;p5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40" name="Google Shape;1040;p5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5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2" name="Google Shape;1042;p59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43" name="Google Shape;1043;p5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60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46" name="Google Shape;1046;p60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60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0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49" name="Google Shape;1049;p60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50" name="Google Shape;1050;p6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51" name="Google Shape;1051;p6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6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6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4" name="Google Shape;1054;p6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55" name="Google Shape;1055;p6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6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6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58" name="Google Shape;1058;p60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059" name="Google Shape;1059;p60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60" name="Google Shape;1060;p60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1" name="Google Shape;1061;p60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62" name="Google Shape;1062;p60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3" name="Google Shape;1063;p60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64" name="Google Shape;1064;p60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5" name="Google Shape;1065;p6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66" name="Google Shape;1066;p6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67" name="Google Shape;1067;p6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68" name="Google Shape;1068;p6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69" name="Google Shape;1069;p6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6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71" name="Google Shape;1071;p60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72" name="Google Shape;1072;p6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1">
  <p:cSld name="TITLE_2_1_1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7" name="Google Shape;147;p8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8" name="Google Shape;148;p8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51" name="Google Shape;151;p8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9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57" name="Google Shape;157;p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58" name="Google Shape;158;p9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59" name="Google Shape;159;p9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" name="Google Shape;162;p9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p9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9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65" name="Google Shape;165;p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68" name="Google Shape;168;p9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69" name="Google Shape;16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9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73" name="Google Shape;173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" name="Google Shape;181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2" name="Google Shape;182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5" name="Google Shape;185;p9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86" name="Google Shape;186;p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8" name="Google Shape;188;p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89" name="Google Shape;189;p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" name="Google Shape;190;p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91" name="Google Shape;191;p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193" name="Google Shape;193;p9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p9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197" name="Google Shape;197;p9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9" name="Google Shape;199;p9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00" name="Google Shape;200;p9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01" name="Google Shape;201;p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02" name="Google Shape;202;p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03" name="Google Shape;203;p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05" name="Google Shape;205;p9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9" name="Google Shape;209;p9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7" name="Google Shape;217;p10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5.png"/><Relationship Id="rId4" Type="http://schemas.openxmlformats.org/officeDocument/2006/relationships/image" Target="../media/image14.png"/><Relationship Id="rId9" Type="http://schemas.openxmlformats.org/officeDocument/2006/relationships/hyperlink" Target="http://l.pulipuli.info/24/tku/ai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hyperlink" Target="http://l.pulipuli.info/24/tku/ai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gif"/><Relationship Id="rId4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hyperlink" Target="https://civitai.com/models/21079/common-taiwanese-food-or" TargetMode="External"/><Relationship Id="rId5" Type="http://schemas.openxmlformats.org/officeDocument/2006/relationships/image" Target="../media/image52.png"/><Relationship Id="rId6" Type="http://schemas.openxmlformats.org/officeDocument/2006/relationships/hyperlink" Target="https://civitai.com/models/24287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image" Target="../media/image50.png"/><Relationship Id="rId5" Type="http://schemas.openxmlformats.org/officeDocument/2006/relationships/image" Target="../media/image4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Relationship Id="rId4" Type="http://schemas.openxmlformats.org/officeDocument/2006/relationships/image" Target="../media/image49.png"/><Relationship Id="rId5" Type="http://schemas.openxmlformats.org/officeDocument/2006/relationships/image" Target="../media/image56.png"/><Relationship Id="rId6" Type="http://schemas.openxmlformats.org/officeDocument/2006/relationships/image" Target="../media/image14.png"/><Relationship Id="rId7" Type="http://schemas.openxmlformats.org/officeDocument/2006/relationships/hyperlink" Target="http://l.pulipuli.info/24/tku/ai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4550" y="1943475"/>
            <a:ext cx="3519299" cy="35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575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61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500"/>
              <a:t>從生成式AI到脈絡式AI</a:t>
            </a:r>
            <a:endParaRPr b="0" sz="2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500"/>
              <a:t>文學院AI人才</a:t>
            </a:r>
            <a:br>
              <a:rPr lang="zh-TW" sz="3500"/>
            </a:br>
            <a:r>
              <a:rPr lang="zh-TW" sz="3500"/>
              <a:t>培育的反思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3500"/>
              <a:t>Part 2</a:t>
            </a:r>
            <a:endParaRPr sz="3500"/>
          </a:p>
        </p:txBody>
      </p:sp>
      <p:sp>
        <p:nvSpPr>
          <p:cNvPr id="1080" name="Google Shape;1080;p61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081" name="Google Shape;1081;p61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112-2</a:t>
            </a:r>
            <a:endParaRPr/>
          </a:p>
        </p:txBody>
      </p:sp>
      <p:sp>
        <p:nvSpPr>
          <p:cNvPr id="1082" name="Google Shape;1082;p61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3" name="Google Shape;1083;p61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084" name="Google Shape;1084;p6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6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6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61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088" name="Google Shape;1088;p6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6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61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092" name="Google Shape;1092;p61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093" name="Google Shape;1093;p61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61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095" name="Google Shape;1095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6" name="Google Shape;1096;p61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1097" name="Google Shape;1097;p61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098" name="Google Shape;1098;p61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61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61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01" name="Google Shape;1101;p61"/>
            <p:cNvCxnSpPr>
              <a:endCxn id="1100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2" name="Google Shape;1102;p61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03" name="Google Shape;1103;p61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61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105" name="Google Shape;1105;p61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106" name="Google Shape;1106;p61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107" name="Google Shape;1107;p61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8" name="Google Shape;1108;p61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9" name="Google Shape;1109;p61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10" name="Google Shape;1110;p61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111" name="Google Shape;1111;p61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2" name="Google Shape;1112;p61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3" name="Google Shape;1113;p61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114" name="Google Shape;1114;p6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5" name="Google Shape;1115;p61"/>
          <p:cNvSpPr/>
          <p:nvPr/>
        </p:nvSpPr>
        <p:spPr>
          <a:xfrm>
            <a:off x="2467315" y="433075"/>
            <a:ext cx="4215900" cy="6924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83F04"/>
              </a:solidFill>
            </a:endParaRPr>
          </a:p>
        </p:txBody>
      </p:sp>
      <p:sp>
        <p:nvSpPr>
          <p:cNvPr id="1116" name="Google Shape;1116;p61"/>
          <p:cNvSpPr txBox="1"/>
          <p:nvPr/>
        </p:nvSpPr>
        <p:spPr>
          <a:xfrm>
            <a:off x="2460779" y="433075"/>
            <a:ext cx="4215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8"/>
              </a:rPr>
              <a:t>http://l.pulipuli.info/24/</a:t>
            </a:r>
            <a:r>
              <a:rPr b="1" lang="zh-TW" sz="2100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9"/>
              </a:rPr>
              <a:t>tku/ai</a:t>
            </a:r>
            <a:endParaRPr b="1" sz="2100"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7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課堂筆記作業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本次課程主要教授中國編目規則（Chinese Cataloging Rules, CCR）及其應用，旨在培養學生對圖書館編目工作的理解和實踐能力。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本次課程主要教的是「檢索款目」的概念與實踐，包括如何選定和使用檢索款目來組織和檢索圖書館中的資訊資源。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zh-TW"/>
              <a:t>從最初的名詞解釋到後來的實際操作，這一過程既是對我們知識的檢驗，也是對我們能力的鍛煉。總的來說，這次課程雖然困難，但也讓我受益匪淺，對文獻管理和檢索有了更深的理解和掌握。</a:t>
            </a:r>
            <a:endParaRPr/>
          </a:p>
        </p:txBody>
      </p:sp>
      <p:sp>
        <p:nvSpPr>
          <p:cNvPr id="1203" name="Google Shape;1203;p7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多樣性的喪失</a:t>
            </a:r>
            <a:endParaRPr/>
          </a:p>
        </p:txBody>
      </p:sp>
      <p:sp>
        <p:nvSpPr>
          <p:cNvPr id="1204" name="Google Shape;1204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7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作者是誰？受眾是誰？</a:t>
            </a:r>
            <a:endParaRPr/>
          </a:p>
        </p:txBody>
      </p:sp>
      <p:sp>
        <p:nvSpPr>
          <p:cNvPr id="1211" name="Google Shape;1211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12" name="Google Shape;1212;p71"/>
          <p:cNvSpPr/>
          <p:nvPr/>
        </p:nvSpPr>
        <p:spPr>
          <a:xfrm>
            <a:off x="1140513" y="3273175"/>
            <a:ext cx="3271500" cy="894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生成式AI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13" name="Google Shape;1213;p71"/>
          <p:cNvSpPr/>
          <p:nvPr/>
        </p:nvSpPr>
        <p:spPr>
          <a:xfrm>
            <a:off x="1576913" y="1910600"/>
            <a:ext cx="2398500" cy="679200"/>
          </a:xfrm>
          <a:prstGeom prst="rect">
            <a:avLst/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主題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14" name="Google Shape;1214;p71"/>
          <p:cNvSpPr/>
          <p:nvPr/>
        </p:nvSpPr>
        <p:spPr>
          <a:xfrm>
            <a:off x="2168913" y="4851450"/>
            <a:ext cx="1214700" cy="679200"/>
          </a:xfrm>
          <a:prstGeom prst="rect">
            <a:avLst/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講稿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215" name="Google Shape;1215;p71"/>
          <p:cNvPicPr preferRelativeResize="0"/>
          <p:nvPr/>
        </p:nvPicPr>
        <p:blipFill rotWithShape="1">
          <a:blip r:embed="rId3">
            <a:alphaModFix/>
          </a:blip>
          <a:srcRect b="15232" l="40576" r="20174" t="0"/>
          <a:stretch/>
        </p:blipFill>
        <p:spPr>
          <a:xfrm>
            <a:off x="5381118" y="1810250"/>
            <a:ext cx="3145046" cy="382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71"/>
          <p:cNvSpPr/>
          <p:nvPr/>
        </p:nvSpPr>
        <p:spPr>
          <a:xfrm>
            <a:off x="808113" y="4851450"/>
            <a:ext cx="1214700" cy="679200"/>
          </a:xfrm>
          <a:prstGeom prst="rect">
            <a:avLst/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投影片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17" name="Google Shape;1217;p71"/>
          <p:cNvSpPr/>
          <p:nvPr/>
        </p:nvSpPr>
        <p:spPr>
          <a:xfrm>
            <a:off x="3529713" y="4851450"/>
            <a:ext cx="1214700" cy="679200"/>
          </a:xfrm>
          <a:prstGeom prst="rect">
            <a:avLst/>
          </a:prstGeom>
          <a:solidFill>
            <a:srgbClr val="43434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數字人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18" name="Google Shape;1218;p71"/>
          <p:cNvSpPr/>
          <p:nvPr/>
        </p:nvSpPr>
        <p:spPr>
          <a:xfrm rot="-5400000">
            <a:off x="2403413" y="2780200"/>
            <a:ext cx="745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9" name="Google Shape;1219;p71"/>
          <p:cNvSpPr/>
          <p:nvPr/>
        </p:nvSpPr>
        <p:spPr>
          <a:xfrm rot="-5400000">
            <a:off x="3764313" y="4324125"/>
            <a:ext cx="745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0" name="Google Shape;1220;p71"/>
          <p:cNvSpPr/>
          <p:nvPr/>
        </p:nvSpPr>
        <p:spPr>
          <a:xfrm rot="-5400000">
            <a:off x="2403513" y="4324125"/>
            <a:ext cx="745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p71"/>
          <p:cNvSpPr/>
          <p:nvPr/>
        </p:nvSpPr>
        <p:spPr>
          <a:xfrm rot="-5400000">
            <a:off x="1042713" y="4324125"/>
            <a:ext cx="745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2" name="Google Shape;1222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838" y="2922775"/>
            <a:ext cx="1214749" cy="121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72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72"/>
          <p:cNvSpPr txBox="1"/>
          <p:nvPr>
            <p:ph type="title"/>
          </p:nvPr>
        </p:nvSpPr>
        <p:spPr>
          <a:xfrm>
            <a:off x="715550" y="55807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快速產生的教學內容，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能夠達到</a:t>
            </a:r>
            <a:r>
              <a:rPr lang="zh-TW" u="sng"/>
              <a:t>因材施教</a:t>
            </a:r>
            <a:r>
              <a:rPr lang="zh-TW"/>
              <a:t>的目標嗎？</a:t>
            </a:r>
            <a:endParaRPr/>
          </a:p>
        </p:txBody>
      </p:sp>
      <p:sp>
        <p:nvSpPr>
          <p:cNvPr id="1229" name="Google Shape;1229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0" name="Google Shape;123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577" y="342450"/>
            <a:ext cx="6514853" cy="50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73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寫文</a:t>
            </a:r>
            <a:br>
              <a:rPr lang="zh-TW"/>
            </a:br>
            <a:r>
              <a:rPr lang="zh-TW"/>
              <a:t>LLM</a:t>
            </a:r>
            <a:endParaRPr/>
          </a:p>
        </p:txBody>
      </p:sp>
      <p:sp>
        <p:nvSpPr>
          <p:cNvPr id="1236" name="Google Shape;1236;p7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你不懂AI</a:t>
            </a:r>
            <a:endParaRPr/>
          </a:p>
        </p:txBody>
      </p:sp>
      <p:sp>
        <p:nvSpPr>
          <p:cNvPr id="1237" name="Google Shape;1237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8" name="Google Shape;1238;p73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畫圖</a:t>
            </a:r>
            <a:br>
              <a:rPr lang="zh-TW"/>
            </a:br>
            <a:r>
              <a:rPr lang="zh-TW"/>
              <a:t>Stable Diffusion</a:t>
            </a:r>
            <a:endParaRPr/>
          </a:p>
        </p:txBody>
      </p:sp>
      <p:sp>
        <p:nvSpPr>
          <p:cNvPr id="1239" name="Google Shape;1239;p73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40" name="Google Shape;1240;p73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73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作曲</a:t>
            </a:r>
            <a:br>
              <a:rPr lang="zh-TW"/>
            </a:br>
            <a:r>
              <a:rPr lang="zh-TW"/>
              <a:t>Suno</a:t>
            </a:r>
            <a:endParaRPr/>
          </a:p>
        </p:txBody>
      </p:sp>
      <p:sp>
        <p:nvSpPr>
          <p:cNvPr id="1242" name="Google Shape;1242;p73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73"/>
          <p:cNvSpPr/>
          <p:nvPr/>
        </p:nvSpPr>
        <p:spPr>
          <a:xfrm>
            <a:off x="1303868" y="221184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角色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44" name="Google Shape;1244;p73"/>
          <p:cNvSpPr/>
          <p:nvPr/>
        </p:nvSpPr>
        <p:spPr>
          <a:xfrm>
            <a:off x="1303868" y="322549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技能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45" name="Google Shape;1245;p73"/>
          <p:cNvSpPr/>
          <p:nvPr/>
        </p:nvSpPr>
        <p:spPr>
          <a:xfrm>
            <a:off x="1303868" y="4317428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任務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46" name="Google Shape;1246;p73"/>
          <p:cNvSpPr/>
          <p:nvPr/>
        </p:nvSpPr>
        <p:spPr>
          <a:xfrm>
            <a:off x="1303868" y="5409366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約束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47" name="Google Shape;1247;p73"/>
          <p:cNvSpPr/>
          <p:nvPr/>
        </p:nvSpPr>
        <p:spPr>
          <a:xfrm>
            <a:off x="1661475" y="2698700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73"/>
          <p:cNvSpPr/>
          <p:nvPr/>
        </p:nvSpPr>
        <p:spPr>
          <a:xfrm>
            <a:off x="1661475" y="3741975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73"/>
          <p:cNvSpPr/>
          <p:nvPr/>
        </p:nvSpPr>
        <p:spPr>
          <a:xfrm>
            <a:off x="1661475" y="4828675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73"/>
          <p:cNvSpPr/>
          <p:nvPr/>
        </p:nvSpPr>
        <p:spPr>
          <a:xfrm>
            <a:off x="3838338" y="2211875"/>
            <a:ext cx="1467300" cy="1824300"/>
          </a:xfrm>
          <a:prstGeom prst="roundRect">
            <a:avLst>
              <a:gd fmla="val 8955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主題</a:t>
            </a:r>
            <a:endParaRPr sz="2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氣氛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構圖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顏色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光線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51" name="Google Shape;1251;p73"/>
          <p:cNvSpPr/>
          <p:nvPr/>
        </p:nvSpPr>
        <p:spPr>
          <a:xfrm>
            <a:off x="3838338" y="4256125"/>
            <a:ext cx="1467300" cy="1824300"/>
          </a:xfrm>
          <a:prstGeom prst="roundRect">
            <a:avLst>
              <a:gd fmla="val 8955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風格</a:t>
            </a:r>
            <a:endParaRPr sz="24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媒介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藝術家</a:t>
            </a:r>
            <a:endParaRPr sz="1800">
              <a:solidFill>
                <a:srgbClr val="FF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zh-TW" sz="1800">
                <a:solidFill>
                  <a:srgbClr val="FFFFFF"/>
                </a:solidFill>
              </a:rPr>
              <a:t>社群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52" name="Google Shape;1252;p73"/>
          <p:cNvSpPr/>
          <p:nvPr/>
        </p:nvSpPr>
        <p:spPr>
          <a:xfrm>
            <a:off x="6204348" y="2260988"/>
            <a:ext cx="1877400" cy="6792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曲風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53" name="Google Shape;1253;p73"/>
          <p:cNvSpPr/>
          <p:nvPr/>
        </p:nvSpPr>
        <p:spPr>
          <a:xfrm>
            <a:off x="6204348" y="3221703"/>
            <a:ext cx="1877400" cy="6792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歌曲控制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54" name="Google Shape;1254;p73"/>
          <p:cNvSpPr/>
          <p:nvPr/>
        </p:nvSpPr>
        <p:spPr>
          <a:xfrm>
            <a:off x="6204348" y="4222332"/>
            <a:ext cx="1877400" cy="6792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情緒, 狀態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55" name="Google Shape;1255;p73"/>
          <p:cNvSpPr/>
          <p:nvPr/>
        </p:nvSpPr>
        <p:spPr>
          <a:xfrm>
            <a:off x="6204348" y="5222960"/>
            <a:ext cx="1877400" cy="679200"/>
          </a:xfrm>
          <a:prstGeom prst="roundRect">
            <a:avLst>
              <a:gd fmla="val 16667" name="adj"/>
            </a:avLst>
          </a:prstGeom>
          <a:solidFill>
            <a:srgbClr val="99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樂器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56" name="Google Shape;1256;p73"/>
          <p:cNvSpPr/>
          <p:nvPr/>
        </p:nvSpPr>
        <p:spPr>
          <a:xfrm>
            <a:off x="6803425" y="2791125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73"/>
          <p:cNvSpPr/>
          <p:nvPr/>
        </p:nvSpPr>
        <p:spPr>
          <a:xfrm>
            <a:off x="6803425" y="3741975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73"/>
          <p:cNvSpPr/>
          <p:nvPr/>
        </p:nvSpPr>
        <p:spPr>
          <a:xfrm>
            <a:off x="6803425" y="4730175"/>
            <a:ext cx="679200" cy="6792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74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7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跟他溝通，好累...</a:t>
            </a:r>
            <a:endParaRPr/>
          </a:p>
        </p:txBody>
      </p:sp>
      <p:sp>
        <p:nvSpPr>
          <p:cNvPr id="1265" name="Google Shape;1265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66" name="Google Shape;126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3675" y="1628475"/>
            <a:ext cx="2876654" cy="34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74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A</a:t>
            </a:r>
            <a:r>
              <a:rPr lang="zh-TW" sz="1800"/>
              <a:t>rtificial General Intelligence (AGI)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通用性人工智慧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75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75"/>
          <p:cNvSpPr txBox="1"/>
          <p:nvPr>
            <p:ph idx="4294967295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zh-TW">
                <a:latin typeface="Lexend Light"/>
                <a:ea typeface="Lexend Light"/>
                <a:cs typeface="Lexend Light"/>
                <a:sym typeface="Lexend Light"/>
              </a:rPr>
              <a:t>‹#›</a:t>
            </a:fld>
            <a:endParaRPr b="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74" name="Google Shape;1274;p75"/>
          <p:cNvSpPr txBox="1"/>
          <p:nvPr>
            <p:ph type="title"/>
          </p:nvPr>
        </p:nvSpPr>
        <p:spPr>
          <a:xfrm>
            <a:off x="1107050" y="3840525"/>
            <a:ext cx="6930000" cy="188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AI生成的作品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沒有</a:t>
            </a:r>
            <a:r>
              <a:rPr lang="zh-TW">
                <a:solidFill>
                  <a:srgbClr val="FFFF00"/>
                </a:solidFill>
              </a:rPr>
              <a:t>靈魂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275" name="Google Shape;1275;p75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77" name="Google Shape;1277;p75"/>
          <p:cNvSpPr/>
          <p:nvPr/>
        </p:nvSpPr>
        <p:spPr>
          <a:xfrm>
            <a:off x="730550" y="1226500"/>
            <a:ext cx="7683000" cy="23040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FFFFFF"/>
                </a:solidFill>
              </a:rPr>
              <a:t>因為AI不懂</a:t>
            </a:r>
            <a:r>
              <a:rPr b="1" lang="zh-TW" sz="4800">
                <a:solidFill>
                  <a:srgbClr val="FFFF00"/>
                </a:solidFill>
              </a:rPr>
              <a:t>使用者</a:t>
            </a:r>
            <a:r>
              <a:rPr lang="zh-TW" sz="4800">
                <a:solidFill>
                  <a:srgbClr val="FFFFFF"/>
                </a:solidFill>
              </a:rPr>
              <a:t>，所以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76"/>
          <p:cNvSpPr/>
          <p:nvPr/>
        </p:nvSpPr>
        <p:spPr>
          <a:xfrm>
            <a:off x="5068575" y="1317275"/>
            <a:ext cx="1673400" cy="34749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3" name="Google Shape;1283;p76"/>
          <p:cNvPicPr preferRelativeResize="0"/>
          <p:nvPr/>
        </p:nvPicPr>
        <p:blipFill rotWithShape="1">
          <a:blip r:embed="rId3">
            <a:alphaModFix/>
          </a:blip>
          <a:srcRect b="0" l="0" r="0" t="4415"/>
          <a:stretch/>
        </p:blipFill>
        <p:spPr>
          <a:xfrm>
            <a:off x="553638" y="0"/>
            <a:ext cx="8036726" cy="51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76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85" name="Google Shape;1285;p76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從生成式AI到</a:t>
            </a:r>
            <a:r>
              <a:rPr lang="zh-TW" u="sng"/>
              <a:t>脈絡式AI</a:t>
            </a:r>
            <a:endParaRPr u="sng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9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91" name="Google Shape;1291;p7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脈絡式AI</a:t>
            </a:r>
            <a:endParaRPr/>
          </a:p>
        </p:txBody>
      </p:sp>
      <p:sp>
        <p:nvSpPr>
          <p:cNvPr id="1292" name="Google Shape;1292;p77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生成式AI</a:t>
            </a:r>
            <a:endParaRPr/>
          </a:p>
        </p:txBody>
      </p:sp>
      <p:sp>
        <p:nvSpPr>
          <p:cNvPr id="1293" name="Google Shape;1293;p77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77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7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Case 1. </a:t>
            </a:r>
            <a:r>
              <a:rPr lang="zh-TW"/>
              <a:t>影像處理</a:t>
            </a:r>
            <a:endParaRPr/>
          </a:p>
        </p:txBody>
      </p:sp>
      <p:pic>
        <p:nvPicPr>
          <p:cNvPr id="1296" name="Google Shape;129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2" y="2164568"/>
            <a:ext cx="3856500" cy="383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77"/>
          <p:cNvPicPr preferRelativeResize="0"/>
          <p:nvPr/>
        </p:nvPicPr>
        <p:blipFill rotWithShape="1">
          <a:blip r:embed="rId4">
            <a:alphaModFix/>
          </a:blip>
          <a:srcRect b="0" l="62266" r="13080" t="0"/>
          <a:stretch/>
        </p:blipFill>
        <p:spPr>
          <a:xfrm>
            <a:off x="6845879" y="2377450"/>
            <a:ext cx="1582659" cy="361114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8" name="Google Shape;1298;p77"/>
          <p:cNvPicPr preferRelativeResize="0"/>
          <p:nvPr/>
        </p:nvPicPr>
        <p:blipFill rotWithShape="1">
          <a:blip r:embed="rId4">
            <a:alphaModFix/>
          </a:blip>
          <a:srcRect b="0" l="3479" r="68207" t="0"/>
          <a:stretch/>
        </p:blipFill>
        <p:spPr>
          <a:xfrm>
            <a:off x="4757662" y="2387058"/>
            <a:ext cx="1817624" cy="361114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99" name="Google Shape;1299;p77"/>
          <p:cNvSpPr/>
          <p:nvPr/>
        </p:nvSpPr>
        <p:spPr>
          <a:xfrm>
            <a:off x="395300" y="2236450"/>
            <a:ext cx="1065900" cy="402600"/>
          </a:xfrm>
          <a:prstGeom prst="wedgeRoundRectCallout">
            <a:avLst>
              <a:gd fmla="val 45533" name="adj1"/>
              <a:gd fmla="val 10444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Prompt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0" name="Google Shape;1300;p77"/>
          <p:cNvSpPr/>
          <p:nvPr/>
        </p:nvSpPr>
        <p:spPr>
          <a:xfrm>
            <a:off x="1792475" y="4674650"/>
            <a:ext cx="1065900" cy="402600"/>
          </a:xfrm>
          <a:prstGeom prst="wedgeRoundRectCallout">
            <a:avLst>
              <a:gd fmla="val 75692" name="adj1"/>
              <a:gd fmla="val 6135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Result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1" name="Google Shape;1301;p77"/>
          <p:cNvSpPr/>
          <p:nvPr/>
        </p:nvSpPr>
        <p:spPr>
          <a:xfrm>
            <a:off x="7472500" y="5478250"/>
            <a:ext cx="1065900" cy="402600"/>
          </a:xfrm>
          <a:prstGeom prst="wedgeRoundRectCallout">
            <a:avLst>
              <a:gd fmla="val -14267" name="adj1"/>
              <a:gd fmla="val -10195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Result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2" name="Google Shape;1302;p77"/>
          <p:cNvSpPr/>
          <p:nvPr/>
        </p:nvSpPr>
        <p:spPr>
          <a:xfrm>
            <a:off x="4367675" y="2483850"/>
            <a:ext cx="1065900" cy="611700"/>
          </a:xfrm>
          <a:prstGeom prst="wedgeRoundRectCallout">
            <a:avLst>
              <a:gd fmla="val 65407" name="adj1"/>
              <a:gd fmla="val 9331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Drawing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03" name="Google Shape;1303;p77"/>
          <p:cNvSpPr/>
          <p:nvPr/>
        </p:nvSpPr>
        <p:spPr>
          <a:xfrm flipH="1">
            <a:off x="6317400" y="3659000"/>
            <a:ext cx="8328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9" name="Google Shape;1309;p7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7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畫布之外</a:t>
            </a:r>
            <a:endParaRPr/>
          </a:p>
        </p:txBody>
      </p:sp>
      <p:pic>
        <p:nvPicPr>
          <p:cNvPr id="1311" name="Google Shape;131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560988"/>
            <a:ext cx="7713000" cy="431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7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Adobe Photoshop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Firefly </a:t>
            </a:r>
            <a:r>
              <a:rPr lang="zh-TW"/>
              <a:t>生成填色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/>
              <a:t>(廣告效果僅供參考)</a:t>
            </a:r>
            <a:endParaRPr sz="1200"/>
          </a:p>
        </p:txBody>
      </p:sp>
      <p:sp>
        <p:nvSpPr>
          <p:cNvPr id="1317" name="Google Shape;1317;p7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畫布之內</a:t>
            </a:r>
            <a:endParaRPr/>
          </a:p>
        </p:txBody>
      </p:sp>
      <p:sp>
        <p:nvSpPr>
          <p:cNvPr id="1318" name="Google Shape;1318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19" name="Google Shape;131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950" y="1268200"/>
            <a:ext cx="5489251" cy="30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4075" y="3672050"/>
            <a:ext cx="5077501" cy="28561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1" name="Google Shape;1321;p79"/>
          <p:cNvSpPr/>
          <p:nvPr/>
        </p:nvSpPr>
        <p:spPr>
          <a:xfrm flipH="1" rot="2700000">
            <a:off x="3789326" y="3536990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2"/>
          <p:cNvSpPr/>
          <p:nvPr/>
        </p:nvSpPr>
        <p:spPr>
          <a:xfrm>
            <a:off x="3431450" y="2396126"/>
            <a:ext cx="1643700" cy="878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2" name="Google Shape;1122;p62"/>
          <p:cNvPicPr preferRelativeResize="0"/>
          <p:nvPr/>
        </p:nvPicPr>
        <p:blipFill rotWithShape="1">
          <a:blip r:embed="rId3">
            <a:alphaModFix/>
          </a:blip>
          <a:srcRect b="0" l="0" r="0" t="4415"/>
          <a:stretch/>
        </p:blipFill>
        <p:spPr>
          <a:xfrm>
            <a:off x="553638" y="0"/>
            <a:ext cx="8036726" cy="51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6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24" name="Google Shape;1124;p62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600"/>
              <a:t>生成式AI的反思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AI，真的來了嗎？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8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Adobe Photoshop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Firefly 生成填色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1200"/>
              <a:t>(廣告效果僅供參考)</a:t>
            </a:r>
            <a:endParaRPr sz="1200"/>
          </a:p>
        </p:txBody>
      </p:sp>
      <p:sp>
        <p:nvSpPr>
          <p:cNvPr id="1327" name="Google Shape;1327;p8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選取範圍之內</a:t>
            </a:r>
            <a:endParaRPr/>
          </a:p>
        </p:txBody>
      </p:sp>
      <p:sp>
        <p:nvSpPr>
          <p:cNvPr id="1328" name="Google Shape;1328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29" name="Google Shape;132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41325"/>
            <a:ext cx="4763725" cy="267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Google Shape;1330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4950" y="3886825"/>
            <a:ext cx="4987926" cy="2805700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31" name="Google Shape;1331;p80"/>
          <p:cNvSpPr/>
          <p:nvPr/>
        </p:nvSpPr>
        <p:spPr>
          <a:xfrm flipH="1" rot="2700000">
            <a:off x="3487976" y="3509615"/>
            <a:ext cx="1049205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2" name="Google Shape;1332;p80"/>
          <p:cNvSpPr/>
          <p:nvPr/>
        </p:nvSpPr>
        <p:spPr>
          <a:xfrm>
            <a:off x="591925" y="1575124"/>
            <a:ext cx="1566300" cy="618600"/>
          </a:xfrm>
          <a:prstGeom prst="wedgeRoundRectCallout">
            <a:avLst>
              <a:gd fmla="val 34055" name="adj1"/>
              <a:gd fmla="val 11201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選取範圍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33" name="Google Shape;1333;p80"/>
          <p:cNvSpPr/>
          <p:nvPr/>
        </p:nvSpPr>
        <p:spPr>
          <a:xfrm>
            <a:off x="7119975" y="4214874"/>
            <a:ext cx="1566300" cy="618600"/>
          </a:xfrm>
          <a:prstGeom prst="wedgeRoundRectCallout">
            <a:avLst>
              <a:gd fmla="val -22884" name="adj1"/>
              <a:gd fmla="val 12066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生成花朵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8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Stable Diffusion IP-Adapter Face ID Plus v2</a:t>
            </a:r>
            <a:endParaRPr/>
          </a:p>
        </p:txBody>
      </p:sp>
      <p:sp>
        <p:nvSpPr>
          <p:cNvPr id="1339" name="Google Shape;1339;p8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固定元素</a:t>
            </a:r>
            <a:endParaRPr/>
          </a:p>
        </p:txBody>
      </p:sp>
      <p:sp>
        <p:nvSpPr>
          <p:cNvPr id="1340" name="Google Shape;1340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41" name="Google Shape;134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2237300"/>
            <a:ext cx="2708874" cy="270887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2" name="Google Shape;1342;p81"/>
          <p:cNvSpPr/>
          <p:nvPr/>
        </p:nvSpPr>
        <p:spPr>
          <a:xfrm>
            <a:off x="406432" y="1947883"/>
            <a:ext cx="1284900" cy="6261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Reference Image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343" name="Google Shape;1343;p81"/>
          <p:cNvSpPr/>
          <p:nvPr/>
        </p:nvSpPr>
        <p:spPr>
          <a:xfrm>
            <a:off x="4665075" y="2237275"/>
            <a:ext cx="3763500" cy="12237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342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/>
              <a:t>A girl in office, white professional shirt &lt;lora:ip-adapter-faceid-plusv2_sd15_lora:0.6&gt;</a:t>
            </a:r>
            <a:endParaRPr sz="1600"/>
          </a:p>
        </p:txBody>
      </p:sp>
      <p:sp>
        <p:nvSpPr>
          <p:cNvPr id="1344" name="Google Shape;1344;p81"/>
          <p:cNvSpPr/>
          <p:nvPr/>
        </p:nvSpPr>
        <p:spPr>
          <a:xfrm>
            <a:off x="4506607" y="1902208"/>
            <a:ext cx="1284900" cy="626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Prompt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345" name="Google Shape;134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9788" y="3809700"/>
            <a:ext cx="2554075" cy="255407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6" name="Google Shape;1346;p81"/>
          <p:cNvSpPr/>
          <p:nvPr/>
        </p:nvSpPr>
        <p:spPr>
          <a:xfrm rot="10800000">
            <a:off x="3666650" y="2722100"/>
            <a:ext cx="1049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81"/>
          <p:cNvSpPr/>
          <p:nvPr/>
        </p:nvSpPr>
        <p:spPr>
          <a:xfrm rot="-5400000">
            <a:off x="5407150" y="3329388"/>
            <a:ext cx="745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8" name="Google Shape;1348;p81"/>
          <p:cNvSpPr/>
          <p:nvPr/>
        </p:nvSpPr>
        <p:spPr>
          <a:xfrm>
            <a:off x="2712263" y="2385200"/>
            <a:ext cx="773400" cy="763500"/>
          </a:xfrm>
          <a:prstGeom prst="wedgeEllipseCallout">
            <a:avLst>
              <a:gd fmla="val -72448" name="adj1"/>
              <a:gd fmla="val 1315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349" name="Google Shape;1349;p81"/>
          <p:cNvSpPr/>
          <p:nvPr/>
        </p:nvSpPr>
        <p:spPr>
          <a:xfrm>
            <a:off x="7296438" y="4330300"/>
            <a:ext cx="773400" cy="763500"/>
          </a:xfrm>
          <a:prstGeom prst="wedgeEllipseCallout">
            <a:avLst>
              <a:gd fmla="val -72448" name="adj1"/>
              <a:gd fmla="val 1315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82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生成式AI</a:t>
            </a:r>
            <a:endParaRPr/>
          </a:p>
        </p:txBody>
      </p:sp>
      <p:sp>
        <p:nvSpPr>
          <p:cNvPr id="1355" name="Google Shape;1355;p8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Case 2. </a:t>
            </a:r>
            <a:r>
              <a:rPr lang="zh-TW"/>
              <a:t>程式開發</a:t>
            </a:r>
            <a:endParaRPr/>
          </a:p>
        </p:txBody>
      </p:sp>
      <p:sp>
        <p:nvSpPr>
          <p:cNvPr id="1356" name="Google Shape;1356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57" name="Google Shape;1357;p82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脈絡式AI</a:t>
            </a:r>
            <a:endParaRPr/>
          </a:p>
        </p:txBody>
      </p:sp>
      <p:sp>
        <p:nvSpPr>
          <p:cNvPr id="1358" name="Google Shape;1358;p82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82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360" name="Google Shape;136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163" y="2082000"/>
            <a:ext cx="3555264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61" name="Google Shape;1361;p82"/>
          <p:cNvPicPr preferRelativeResize="0"/>
          <p:nvPr/>
        </p:nvPicPr>
        <p:blipFill rotWithShape="1">
          <a:blip r:embed="rId4">
            <a:alphaModFix/>
          </a:blip>
          <a:srcRect b="0" l="0" r="5526" t="0"/>
          <a:stretch/>
        </p:blipFill>
        <p:spPr>
          <a:xfrm>
            <a:off x="4572050" y="2082000"/>
            <a:ext cx="3856500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7" name="Google Shape;1367;p8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GitHub Copilot 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寫好物件導向的框架。</a:t>
            </a:r>
            <a:endParaRPr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zh-TW"/>
              <a:t>讓AI讀取你的程式，自動完成程式碼。</a:t>
            </a:r>
            <a:endParaRPr/>
          </a:p>
        </p:txBody>
      </p:sp>
      <p:sp>
        <p:nvSpPr>
          <p:cNvPr id="1368" name="Google Shape;1368;p8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AI猜你想寫的</a:t>
            </a:r>
            <a:r>
              <a:rPr lang="zh-TW"/>
              <a:t>程式</a:t>
            </a:r>
            <a:endParaRPr/>
          </a:p>
        </p:txBody>
      </p:sp>
      <p:pic>
        <p:nvPicPr>
          <p:cNvPr id="1369" name="Google Shape;136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" y="3032875"/>
            <a:ext cx="8515350" cy="30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Google Shape;1370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2800" y="1962800"/>
            <a:ext cx="1967475" cy="20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1" name="Google Shape;1371;p83"/>
          <p:cNvSpPr txBox="1"/>
          <p:nvPr/>
        </p:nvSpPr>
        <p:spPr>
          <a:xfrm rot="-899963">
            <a:off x="5866153" y="1431382"/>
            <a:ext cx="3094949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如果用在文學創作上的話...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8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Google Sheet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Smart Fill</a:t>
            </a:r>
            <a:endParaRPr/>
          </a:p>
        </p:txBody>
      </p:sp>
      <p:sp>
        <p:nvSpPr>
          <p:cNvPr id="1377" name="Google Shape;1377;p8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自動資料分析</a:t>
            </a:r>
            <a:endParaRPr/>
          </a:p>
        </p:txBody>
      </p:sp>
      <p:sp>
        <p:nvSpPr>
          <p:cNvPr id="1378" name="Google Shape;1378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79" name="Google Shape;137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1341313"/>
            <a:ext cx="3505200" cy="17621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80" name="Google Shape;138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3388" y="3406263"/>
            <a:ext cx="5686425" cy="261937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81" name="Google Shape;1381;p84"/>
          <p:cNvSpPr/>
          <p:nvPr/>
        </p:nvSpPr>
        <p:spPr>
          <a:xfrm flipH="1" rot="2700000">
            <a:off x="3505903" y="3065240"/>
            <a:ext cx="1049629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85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生成式AI</a:t>
            </a:r>
            <a:endParaRPr/>
          </a:p>
        </p:txBody>
      </p:sp>
      <p:sp>
        <p:nvSpPr>
          <p:cNvPr id="1387" name="Google Shape;1387;p8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Case 3. </a:t>
            </a:r>
            <a:r>
              <a:rPr lang="zh-TW"/>
              <a:t>搜尋彙整</a:t>
            </a:r>
            <a:endParaRPr/>
          </a:p>
        </p:txBody>
      </p:sp>
      <p:sp>
        <p:nvSpPr>
          <p:cNvPr id="1388" name="Google Shape;1388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9" name="Google Shape;1389;p85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脈絡式AI</a:t>
            </a:r>
            <a:endParaRPr/>
          </a:p>
        </p:txBody>
      </p:sp>
      <p:sp>
        <p:nvSpPr>
          <p:cNvPr id="1390" name="Google Shape;1390;p85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用LLM</a:t>
            </a:r>
            <a:r>
              <a:rPr lang="zh-TW"/>
              <a:t>語料知識回答</a:t>
            </a:r>
            <a:endParaRPr/>
          </a:p>
        </p:txBody>
      </p:sp>
      <p:sp>
        <p:nvSpPr>
          <p:cNvPr id="1391" name="Google Shape;1391;p85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結合知識庫回答</a:t>
            </a:r>
            <a:endParaRPr/>
          </a:p>
        </p:txBody>
      </p:sp>
      <p:pic>
        <p:nvPicPr>
          <p:cNvPr id="1392" name="Google Shape;139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100" y="2704475"/>
            <a:ext cx="3856500" cy="311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99" y="2704475"/>
            <a:ext cx="3856500" cy="3384100"/>
          </a:xfrm>
          <a:prstGeom prst="rect">
            <a:avLst/>
          </a:prstGeom>
          <a:noFill/>
          <a:ln cap="flat" cmpd="sng" w="38100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4" name="Google Shape;1394;p85"/>
          <p:cNvSpPr/>
          <p:nvPr/>
        </p:nvSpPr>
        <p:spPr>
          <a:xfrm>
            <a:off x="7308100" y="3524052"/>
            <a:ext cx="1431000" cy="786300"/>
          </a:xfrm>
          <a:prstGeom prst="wedgeRoundRectCallout">
            <a:avLst>
              <a:gd fmla="val -78901" name="adj1"/>
              <a:gd fmla="val 3953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搜尋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知識庫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8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8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論文搜尋：consensus</a:t>
            </a:r>
            <a:endParaRPr/>
          </a:p>
        </p:txBody>
      </p:sp>
      <p:sp>
        <p:nvSpPr>
          <p:cNvPr id="1401" name="Google Shape;1401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02" name="Google Shape;1402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50" y="1341325"/>
            <a:ext cx="7030275" cy="47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86"/>
          <p:cNvSpPr/>
          <p:nvPr/>
        </p:nvSpPr>
        <p:spPr>
          <a:xfrm>
            <a:off x="5743200" y="1038504"/>
            <a:ext cx="2804100" cy="998400"/>
          </a:xfrm>
          <a:prstGeom prst="wedgeRoundRectCallout">
            <a:avLst>
              <a:gd fmla="val -58441" name="adj1"/>
              <a:gd fmla="val 1793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請提供資圖領域使用生成式AI的案例</a:t>
            </a:r>
            <a:endParaRPr sz="2400"/>
          </a:p>
        </p:txBody>
      </p:sp>
      <p:sp>
        <p:nvSpPr>
          <p:cNvPr id="1404" name="Google Shape;1404;p86"/>
          <p:cNvSpPr/>
          <p:nvPr/>
        </p:nvSpPr>
        <p:spPr>
          <a:xfrm>
            <a:off x="6055725" y="2929801"/>
            <a:ext cx="2804100" cy="723000"/>
          </a:xfrm>
          <a:prstGeom prst="wedgeRoundRectCallout">
            <a:avLst>
              <a:gd fmla="val -62097" name="adj1"/>
              <a:gd fmla="val -5484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論文中的相關案例</a:t>
            </a:r>
            <a:endParaRPr sz="2400"/>
          </a:p>
        </p:txBody>
      </p:sp>
      <p:sp>
        <p:nvSpPr>
          <p:cNvPr id="1405" name="Google Shape;1405;p86"/>
          <p:cNvSpPr/>
          <p:nvPr/>
        </p:nvSpPr>
        <p:spPr>
          <a:xfrm>
            <a:off x="5606950" y="4664850"/>
            <a:ext cx="3042900" cy="723000"/>
          </a:xfrm>
          <a:prstGeom prst="wedgeRoundRectCallout">
            <a:avLst>
              <a:gd fmla="val -30193" name="adj1"/>
              <a:gd fmla="val -8894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查看</a:t>
            </a:r>
            <a:r>
              <a:rPr lang="zh-TW" sz="2400"/>
              <a:t>論文</a:t>
            </a:r>
            <a:r>
              <a:rPr lang="zh-TW" sz="2400"/>
              <a:t>原文跟引用</a:t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8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87"/>
          <p:cNvSpPr txBox="1"/>
          <p:nvPr>
            <p:ph type="title"/>
          </p:nvPr>
        </p:nvSpPr>
        <p:spPr>
          <a:xfrm>
            <a:off x="1417750" y="143600"/>
            <a:ext cx="7010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個人知識庫：Google NotebookLM</a:t>
            </a:r>
            <a:endParaRPr/>
          </a:p>
        </p:txBody>
      </p:sp>
      <p:sp>
        <p:nvSpPr>
          <p:cNvPr id="1412" name="Google Shape;1412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13" name="Google Shape;1413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1783"/>
            <a:ext cx="9144001" cy="4796185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87"/>
          <p:cNvSpPr/>
          <p:nvPr/>
        </p:nvSpPr>
        <p:spPr>
          <a:xfrm>
            <a:off x="2958000" y="1341327"/>
            <a:ext cx="1744800" cy="813900"/>
          </a:xfrm>
          <a:prstGeom prst="wedgeRoundRectCallout">
            <a:avLst>
              <a:gd fmla="val -67754" name="adj1"/>
              <a:gd fmla="val -6113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1. PDF作為知識庫</a:t>
            </a:r>
            <a:endParaRPr sz="2400"/>
          </a:p>
        </p:txBody>
      </p:sp>
      <p:sp>
        <p:nvSpPr>
          <p:cNvPr id="1415" name="Google Shape;1415;p87"/>
          <p:cNvSpPr/>
          <p:nvPr/>
        </p:nvSpPr>
        <p:spPr>
          <a:xfrm>
            <a:off x="6327650" y="1341325"/>
            <a:ext cx="1407000" cy="612900"/>
          </a:xfrm>
          <a:prstGeom prst="wedgeRoundRectCallout">
            <a:avLst>
              <a:gd fmla="val -14893" name="adj1"/>
              <a:gd fmla="val 7915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2</a:t>
            </a:r>
            <a:r>
              <a:rPr lang="zh-TW" sz="2400"/>
              <a:t>. </a:t>
            </a:r>
            <a:r>
              <a:rPr lang="zh-TW" sz="2400"/>
              <a:t>指示</a:t>
            </a:r>
            <a:endParaRPr sz="2400"/>
          </a:p>
        </p:txBody>
      </p:sp>
      <p:sp>
        <p:nvSpPr>
          <p:cNvPr id="1416" name="Google Shape;1416;p87"/>
          <p:cNvSpPr/>
          <p:nvPr/>
        </p:nvSpPr>
        <p:spPr>
          <a:xfrm>
            <a:off x="6904125" y="2811550"/>
            <a:ext cx="1908000" cy="612900"/>
          </a:xfrm>
          <a:prstGeom prst="wedgeRoundRectCallout">
            <a:avLst>
              <a:gd fmla="val -14893" name="adj1"/>
              <a:gd fmla="val 7915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3</a:t>
            </a:r>
            <a:r>
              <a:rPr lang="zh-TW" sz="2400"/>
              <a:t>.</a:t>
            </a:r>
            <a:r>
              <a:rPr lang="zh-TW" sz="2400"/>
              <a:t>生成結果</a:t>
            </a:r>
            <a:endParaRPr sz="2400"/>
          </a:p>
        </p:txBody>
      </p:sp>
      <p:sp>
        <p:nvSpPr>
          <p:cNvPr id="1417" name="Google Shape;1417;p87"/>
          <p:cNvSpPr/>
          <p:nvPr/>
        </p:nvSpPr>
        <p:spPr>
          <a:xfrm>
            <a:off x="5835700" y="4409600"/>
            <a:ext cx="1407000" cy="612900"/>
          </a:xfrm>
          <a:prstGeom prst="wedgeRoundRectCallout">
            <a:avLst>
              <a:gd fmla="val 108330" name="adj1"/>
              <a:gd fmla="val -115382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4</a:t>
            </a:r>
            <a:r>
              <a:rPr lang="zh-TW" sz="2400"/>
              <a:t>. </a:t>
            </a:r>
            <a:r>
              <a:rPr lang="zh-TW" sz="2400"/>
              <a:t>引用</a:t>
            </a:r>
            <a:endParaRPr sz="2400"/>
          </a:p>
        </p:txBody>
      </p:sp>
      <p:sp>
        <p:nvSpPr>
          <p:cNvPr id="1418" name="Google Shape;1418;p87"/>
          <p:cNvSpPr/>
          <p:nvPr/>
        </p:nvSpPr>
        <p:spPr>
          <a:xfrm rot="-500053">
            <a:off x="4391398" y="4730099"/>
            <a:ext cx="1548149" cy="52486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8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8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Retrieval-Augmented Generation (RAG)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企業級的檢索增強生成</a:t>
            </a:r>
            <a:endParaRPr/>
          </a:p>
        </p:txBody>
      </p:sp>
      <p:sp>
        <p:nvSpPr>
          <p:cNvPr id="1425" name="Google Shape;1425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26" name="Google Shape;1426;p88"/>
          <p:cNvPicPr preferRelativeResize="0"/>
          <p:nvPr/>
        </p:nvPicPr>
        <p:blipFill rotWithShape="1">
          <a:blip r:embed="rId3">
            <a:alphaModFix/>
          </a:blip>
          <a:srcRect b="0" l="0" r="0" t="8675"/>
          <a:stretch/>
        </p:blipFill>
        <p:spPr>
          <a:xfrm>
            <a:off x="0" y="1090663"/>
            <a:ext cx="9144003" cy="5259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88"/>
          <p:cNvSpPr/>
          <p:nvPr/>
        </p:nvSpPr>
        <p:spPr>
          <a:xfrm>
            <a:off x="4595925" y="5815050"/>
            <a:ext cx="1896900" cy="713100"/>
          </a:xfrm>
          <a:prstGeom prst="wedgeRoundRectCallout">
            <a:avLst>
              <a:gd fmla="val 891" name="adj1"/>
              <a:gd fmla="val -20596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各種資料庫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89"/>
          <p:cNvSpPr txBox="1"/>
          <p:nvPr>
            <p:ph idx="2" type="subTitle"/>
          </p:nvPr>
        </p:nvSpPr>
        <p:spPr>
          <a:xfrm>
            <a:off x="44400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生成式AI</a:t>
            </a:r>
            <a:endParaRPr/>
          </a:p>
        </p:txBody>
      </p:sp>
      <p:sp>
        <p:nvSpPr>
          <p:cNvPr id="1433" name="Google Shape;1433;p8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生成式AI跟脈絡式AI的差異</a:t>
            </a:r>
            <a:endParaRPr/>
          </a:p>
        </p:txBody>
      </p:sp>
      <p:sp>
        <p:nvSpPr>
          <p:cNvPr id="1434" name="Google Shape;1434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5" name="Google Shape;1435;p89"/>
          <p:cNvSpPr txBox="1"/>
          <p:nvPr>
            <p:ph idx="1" type="subTitle"/>
          </p:nvPr>
        </p:nvSpPr>
        <p:spPr>
          <a:xfrm>
            <a:off x="4300500" y="1341375"/>
            <a:ext cx="42879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脈絡式AI</a:t>
            </a:r>
            <a:endParaRPr/>
          </a:p>
        </p:txBody>
      </p:sp>
      <p:sp>
        <p:nvSpPr>
          <p:cNvPr id="1436" name="Google Shape;1436;p89"/>
          <p:cNvSpPr txBox="1"/>
          <p:nvPr>
            <p:ph idx="3" type="body"/>
          </p:nvPr>
        </p:nvSpPr>
        <p:spPr>
          <a:xfrm>
            <a:off x="444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需要明確指令才能驅動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仰賴使用者輸入明確的指令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知識來自於AI的模型本身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大多情況下使用者難以控制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執行任務大多是</a:t>
            </a:r>
            <a:br>
              <a:rPr lang="zh-TW"/>
            </a:br>
            <a:r>
              <a:rPr lang="zh-TW"/>
              <a:t>從「無」到「有」</a:t>
            </a:r>
            <a:endParaRPr/>
          </a:p>
        </p:txBody>
      </p:sp>
      <p:sp>
        <p:nvSpPr>
          <p:cNvPr id="1437" name="Google Shape;1437;p89"/>
          <p:cNvSpPr txBox="1"/>
          <p:nvPr>
            <p:ph idx="4" type="body"/>
          </p:nvPr>
        </p:nvSpPr>
        <p:spPr>
          <a:xfrm>
            <a:off x="4300500" y="2074575"/>
            <a:ext cx="4399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半自動驅動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部分指令可透過脈絡感知，不需要完整輸入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zh-TW"/>
              <a:t>知識來自於特定脈絡的專業領域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結合AI模型知識的遷移學習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zh-TW"/>
              <a:t>使用者可以明確瞭解知識庫的範圍並追溯來源</a:t>
            </a:r>
            <a:endParaRPr/>
          </a:p>
          <a:p>
            <a:pPr indent="-355600" lvl="0" marL="457200" rtl="0" algn="l">
              <a:spcBef>
                <a:spcPts val="1000"/>
              </a:spcBef>
              <a:spcAft>
                <a:spcPts val="1000"/>
              </a:spcAft>
              <a:buSzPts val="2000"/>
              <a:buChar char="●"/>
            </a:pPr>
            <a:r>
              <a:rPr lang="zh-TW"/>
              <a:t>執行任務大多是</a:t>
            </a:r>
            <a:br>
              <a:rPr lang="zh-TW"/>
            </a:br>
            <a:r>
              <a:rPr lang="zh-TW"/>
              <a:t>從「有」到「達成目的」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6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6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太過專業</a:t>
            </a:r>
            <a:endParaRPr/>
          </a:p>
        </p:txBody>
      </p:sp>
      <p:sp>
        <p:nvSpPr>
          <p:cNvPr id="1131" name="Google Shape;1131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2" name="Google Shape;1132;p63"/>
          <p:cNvSpPr/>
          <p:nvPr/>
        </p:nvSpPr>
        <p:spPr>
          <a:xfrm>
            <a:off x="1856676" y="1956750"/>
            <a:ext cx="3819300" cy="750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Base Model 基礎模型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33" name="Google Shape;1133;p63"/>
          <p:cNvSpPr/>
          <p:nvPr/>
        </p:nvSpPr>
        <p:spPr>
          <a:xfrm>
            <a:off x="1856687" y="1141200"/>
            <a:ext cx="3819300" cy="62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Prompt 提示詞</a:t>
            </a:r>
            <a:endParaRPr sz="2400"/>
          </a:p>
        </p:txBody>
      </p:sp>
      <p:sp>
        <p:nvSpPr>
          <p:cNvPr id="1134" name="Google Shape;1134;p63"/>
          <p:cNvSpPr/>
          <p:nvPr/>
        </p:nvSpPr>
        <p:spPr>
          <a:xfrm>
            <a:off x="1856676" y="2920080"/>
            <a:ext cx="3819300" cy="750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大模型 CheckPoint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35" name="Google Shape;1135;p63"/>
          <p:cNvSpPr/>
          <p:nvPr/>
        </p:nvSpPr>
        <p:spPr>
          <a:xfrm>
            <a:off x="568650" y="4253182"/>
            <a:ext cx="1946700" cy="750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圖片 LoRa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36" name="Google Shape;1136;p63"/>
          <p:cNvSpPr/>
          <p:nvPr/>
        </p:nvSpPr>
        <p:spPr>
          <a:xfrm>
            <a:off x="2954050" y="4253182"/>
            <a:ext cx="3688200" cy="750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文字 Textual Inversion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37" name="Google Shape;1137;p63"/>
          <p:cNvSpPr/>
          <p:nvPr/>
        </p:nvSpPr>
        <p:spPr>
          <a:xfrm>
            <a:off x="1856674" y="5586417"/>
            <a:ext cx="3819300" cy="7509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控制器 ControlNet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38" name="Google Shape;1138;p63"/>
          <p:cNvSpPr/>
          <p:nvPr/>
        </p:nvSpPr>
        <p:spPr>
          <a:xfrm>
            <a:off x="314375" y="4156025"/>
            <a:ext cx="6542400" cy="988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4A86E8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39" name="Google Shape;1139;p63"/>
          <p:cNvSpPr/>
          <p:nvPr/>
        </p:nvSpPr>
        <p:spPr>
          <a:xfrm>
            <a:off x="218834" y="3574100"/>
            <a:ext cx="12645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小模型</a:t>
            </a:r>
            <a:endParaRPr sz="2400"/>
          </a:p>
        </p:txBody>
      </p:sp>
      <p:sp>
        <p:nvSpPr>
          <p:cNvPr id="1140" name="Google Shape;1140;p63"/>
          <p:cNvSpPr/>
          <p:nvPr/>
        </p:nvSpPr>
        <p:spPr>
          <a:xfrm rot="-8100000">
            <a:off x="3423532" y="4854095"/>
            <a:ext cx="685611" cy="685611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63"/>
          <p:cNvSpPr/>
          <p:nvPr/>
        </p:nvSpPr>
        <p:spPr>
          <a:xfrm rot="-8100000">
            <a:off x="3423532" y="1303907"/>
            <a:ext cx="685611" cy="685611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2" name="Google Shape;1142;p63"/>
          <p:cNvSpPr/>
          <p:nvPr/>
        </p:nvSpPr>
        <p:spPr>
          <a:xfrm rot="-8100000">
            <a:off x="3423532" y="2254457"/>
            <a:ext cx="685611" cy="685611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63"/>
          <p:cNvSpPr/>
          <p:nvPr/>
        </p:nvSpPr>
        <p:spPr>
          <a:xfrm rot="-8100000">
            <a:off x="3423532" y="3246170"/>
            <a:ext cx="685611" cy="685611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63"/>
          <p:cNvSpPr/>
          <p:nvPr/>
        </p:nvSpPr>
        <p:spPr>
          <a:xfrm>
            <a:off x="5853350" y="1992600"/>
            <a:ext cx="2575200" cy="679200"/>
          </a:xfrm>
          <a:prstGeom prst="leftArrowCallout">
            <a:avLst>
              <a:gd fmla="val 25000" name="adj1"/>
              <a:gd fmla="val 25000" name="adj2"/>
              <a:gd fmla="val 25000" name="adj3"/>
              <a:gd fmla="val 81915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教到這裡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145" name="Google Shape;1145;p63"/>
          <p:cNvSpPr txBox="1"/>
          <p:nvPr/>
        </p:nvSpPr>
        <p:spPr>
          <a:xfrm>
            <a:off x="6048900" y="1341325"/>
            <a:ext cx="23796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Stable Diffsuion</a:t>
            </a:r>
            <a:endParaRPr sz="2400"/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模型組成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0"/>
          <p:cNvSpPr txBox="1"/>
          <p:nvPr>
            <p:ph idx="1" type="body"/>
          </p:nvPr>
        </p:nvSpPr>
        <p:spPr>
          <a:xfrm>
            <a:off x="715550" y="1267299"/>
            <a:ext cx="77130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9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我們還欠缺什麼？</a:t>
            </a:r>
            <a:endParaRPr/>
          </a:p>
        </p:txBody>
      </p:sp>
      <p:sp>
        <p:nvSpPr>
          <p:cNvPr id="1444" name="Google Shape;1444;p9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5" name="Google Shape;1445;p90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當</a:t>
            </a:r>
            <a:r>
              <a:rPr lang="zh-TW"/>
              <a:t>脈絡式AI來臨之時</a:t>
            </a:r>
            <a:endParaRPr/>
          </a:p>
        </p:txBody>
      </p:sp>
      <p:pic>
        <p:nvPicPr>
          <p:cNvPr id="1446" name="Google Shape;1446;p90"/>
          <p:cNvPicPr preferRelativeResize="0"/>
          <p:nvPr/>
        </p:nvPicPr>
        <p:blipFill rotWithShape="1">
          <a:blip r:embed="rId3">
            <a:alphaModFix/>
          </a:blip>
          <a:srcRect b="0" l="1465" r="1456" t="0"/>
          <a:stretch/>
        </p:blipFill>
        <p:spPr>
          <a:xfrm>
            <a:off x="3133675" y="1628475"/>
            <a:ext cx="2876654" cy="341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91"/>
          <p:cNvSpPr/>
          <p:nvPr/>
        </p:nvSpPr>
        <p:spPr>
          <a:xfrm>
            <a:off x="6726600" y="1317275"/>
            <a:ext cx="1701900" cy="3207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2" name="Google Shape;1452;p91"/>
          <p:cNvPicPr preferRelativeResize="0"/>
          <p:nvPr/>
        </p:nvPicPr>
        <p:blipFill rotWithShape="1">
          <a:blip r:embed="rId3">
            <a:alphaModFix/>
          </a:blip>
          <a:srcRect b="0" l="0" r="0" t="4415"/>
          <a:stretch/>
        </p:blipFill>
        <p:spPr>
          <a:xfrm>
            <a:off x="553638" y="0"/>
            <a:ext cx="8036726" cy="51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9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4" name="Google Shape;1454;p9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600"/>
              <a:t>結語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文學院AI人才必備的三隻箭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9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脈絡式AI是生成式AI的進階應用。</a:t>
            </a:r>
            <a:br>
              <a:rPr lang="zh-TW"/>
            </a:br>
            <a:r>
              <a:rPr lang="zh-TW"/>
              <a:t>瞭解生成式AI的</a:t>
            </a:r>
            <a:r>
              <a:rPr lang="zh-TW" u="sng">
                <a:solidFill>
                  <a:srgbClr val="FF0000"/>
                </a:solidFill>
              </a:rPr>
              <a:t>用法</a:t>
            </a:r>
            <a:r>
              <a:rPr lang="zh-TW"/>
              <a:t>、</a:t>
            </a:r>
            <a:r>
              <a:rPr lang="zh-TW" u="sng">
                <a:solidFill>
                  <a:srgbClr val="FF0000"/>
                </a:solidFill>
              </a:rPr>
              <a:t>特性</a:t>
            </a:r>
            <a:r>
              <a:rPr lang="zh-TW"/>
              <a:t>與</a:t>
            </a:r>
            <a:r>
              <a:rPr lang="zh-TW" u="sng">
                <a:solidFill>
                  <a:srgbClr val="FF0000"/>
                </a:solidFill>
              </a:rPr>
              <a:t>侷限</a:t>
            </a:r>
            <a:r>
              <a:rPr lang="zh-TW"/>
              <a:t>，仍是必要的基礎素養。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60" name="Google Shape;1460;p9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第一箭、</a:t>
            </a:r>
            <a:r>
              <a:rPr lang="zh-TW"/>
              <a:t>AI素養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熟悉生成式AI的使用</a:t>
            </a:r>
            <a:endParaRPr b="0" sz="2400"/>
          </a:p>
        </p:txBody>
      </p:sp>
      <p:sp>
        <p:nvSpPr>
          <p:cNvPr id="1461" name="Google Shape;1461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62" name="Google Shape;1462;p92"/>
          <p:cNvSpPr txBox="1"/>
          <p:nvPr>
            <p:ph idx="4294967295" type="subTitle"/>
          </p:nvPr>
        </p:nvSpPr>
        <p:spPr>
          <a:xfrm>
            <a:off x="715550" y="2176425"/>
            <a:ext cx="25710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文字處理</a:t>
            </a:r>
            <a:endParaRPr b="1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63" name="Google Shape;1463;p92"/>
          <p:cNvSpPr txBox="1"/>
          <p:nvPr>
            <p:ph idx="4294967295" type="subTitle"/>
          </p:nvPr>
        </p:nvSpPr>
        <p:spPr>
          <a:xfrm>
            <a:off x="3286550" y="2176425"/>
            <a:ext cx="25710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圖片繪製</a:t>
            </a:r>
            <a:endParaRPr b="1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64" name="Google Shape;1464;p92"/>
          <p:cNvSpPr txBox="1"/>
          <p:nvPr>
            <p:ph idx="4294967295" type="body"/>
          </p:nvPr>
        </p:nvSpPr>
        <p:spPr>
          <a:xfrm>
            <a:off x="715575" y="2909625"/>
            <a:ext cx="2571000" cy="29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Open AI ChatGPT, 淡小虎 (?)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Google Gemini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zh-TW" sz="2100"/>
              <a:t>Meta Llama</a:t>
            </a:r>
            <a:endParaRPr sz="2100"/>
          </a:p>
        </p:txBody>
      </p:sp>
      <p:sp>
        <p:nvSpPr>
          <p:cNvPr id="1465" name="Google Shape;1465;p92"/>
          <p:cNvSpPr txBox="1"/>
          <p:nvPr>
            <p:ph idx="4294967295" type="body"/>
          </p:nvPr>
        </p:nvSpPr>
        <p:spPr>
          <a:xfrm>
            <a:off x="3286544" y="2909625"/>
            <a:ext cx="2571000" cy="29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Copilot Desinger Image Creator (DALL-E)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Stable Diffusion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zh-TW" sz="2100"/>
              <a:t>Photoshop Firefly</a:t>
            </a:r>
            <a:endParaRPr sz="2100"/>
          </a:p>
        </p:txBody>
      </p:sp>
      <p:sp>
        <p:nvSpPr>
          <p:cNvPr id="1466" name="Google Shape;1466;p92"/>
          <p:cNvSpPr txBox="1"/>
          <p:nvPr>
            <p:ph idx="4294967295" type="subTitle"/>
          </p:nvPr>
        </p:nvSpPr>
        <p:spPr>
          <a:xfrm>
            <a:off x="5857550" y="2176425"/>
            <a:ext cx="2571000" cy="7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rPr>
              <a:t>資料分析</a:t>
            </a:r>
            <a:endParaRPr b="1">
              <a:solidFill>
                <a:srgbClr val="B45F0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67" name="Google Shape;1467;p92"/>
          <p:cNvSpPr txBox="1"/>
          <p:nvPr>
            <p:ph idx="4294967295" type="body"/>
          </p:nvPr>
        </p:nvSpPr>
        <p:spPr>
          <a:xfrm>
            <a:off x="5857547" y="2909625"/>
            <a:ext cx="2571000" cy="29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Tabnine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Github Copilot</a:t>
            </a:r>
            <a:endParaRPr sz="2100"/>
          </a:p>
          <a:p>
            <a:pPr indent="-361950" lvl="0" marL="457200" rtl="0" algn="l"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zh-TW" sz="2100"/>
              <a:t>Coze</a:t>
            </a:r>
            <a:endParaRPr sz="2100"/>
          </a:p>
        </p:txBody>
      </p:sp>
      <p:sp>
        <p:nvSpPr>
          <p:cNvPr id="1468" name="Google Shape;1468;p92"/>
          <p:cNvSpPr/>
          <p:nvPr/>
        </p:nvSpPr>
        <p:spPr>
          <a:xfrm>
            <a:off x="6017475" y="4598250"/>
            <a:ext cx="2608200" cy="1404900"/>
          </a:xfrm>
          <a:prstGeom prst="roundRect">
            <a:avLst>
              <a:gd fmla="val 14301" name="adj"/>
            </a:avLst>
          </a:prstGeom>
          <a:solidFill>
            <a:srgbClr val="FFFFFF"/>
          </a:solidFill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200">
                <a:solidFill>
                  <a:srgbClr val="B45F06"/>
                </a:solidFill>
              </a:rPr>
              <a:t>影片、動畫、音樂、音效、對話、人像...</a:t>
            </a:r>
            <a:endParaRPr b="1" sz="2200"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9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思考全球化，行動在地化</a:t>
            </a:r>
            <a:endParaRPr/>
          </a:p>
        </p:txBody>
      </p:sp>
      <p:sp>
        <p:nvSpPr>
          <p:cNvPr id="1474" name="Google Shape;1474;p9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第二箭、脈絡知識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全球在地化</a:t>
            </a:r>
            <a:endParaRPr b="0" sz="2400"/>
          </a:p>
        </p:txBody>
      </p:sp>
      <p:sp>
        <p:nvSpPr>
          <p:cNvPr id="1475" name="Google Shape;1475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6" name="Google Shape;1476;p93"/>
          <p:cNvSpPr/>
          <p:nvPr/>
        </p:nvSpPr>
        <p:spPr>
          <a:xfrm>
            <a:off x="1877343" y="2057450"/>
            <a:ext cx="6484200" cy="894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AI模型的知識</a:t>
            </a:r>
            <a:endParaRPr sz="2400"/>
          </a:p>
        </p:txBody>
      </p:sp>
      <p:sp>
        <p:nvSpPr>
          <p:cNvPr id="1477" name="Google Shape;1477;p93"/>
          <p:cNvSpPr/>
          <p:nvPr/>
        </p:nvSpPr>
        <p:spPr>
          <a:xfrm>
            <a:off x="782643" y="216529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全球化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78" name="Google Shape;1478;p93"/>
          <p:cNvSpPr/>
          <p:nvPr/>
        </p:nvSpPr>
        <p:spPr>
          <a:xfrm>
            <a:off x="1877350" y="3569125"/>
            <a:ext cx="6484200" cy="2330100"/>
          </a:xfrm>
          <a:prstGeom prst="roundRect">
            <a:avLst>
              <a:gd fmla="val 8741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479" name="Google Shape;1479;p93"/>
          <p:cNvSpPr/>
          <p:nvPr/>
        </p:nvSpPr>
        <p:spPr>
          <a:xfrm>
            <a:off x="782643" y="370309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在地</a:t>
            </a:r>
            <a:r>
              <a:rPr lang="zh-TW" sz="2400">
                <a:solidFill>
                  <a:srgbClr val="FFFFFF"/>
                </a:solidFill>
              </a:rPr>
              <a:t>化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480" name="Google Shape;1480;p93"/>
          <p:cNvCxnSpPr/>
          <p:nvPr/>
        </p:nvCxnSpPr>
        <p:spPr>
          <a:xfrm>
            <a:off x="3010025" y="4308875"/>
            <a:ext cx="31929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81" name="Google Shape;148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175" y="3758100"/>
            <a:ext cx="1394400" cy="195216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82" name="Google Shape;1482;p93"/>
          <p:cNvSpPr txBox="1"/>
          <p:nvPr/>
        </p:nvSpPr>
        <p:spPr>
          <a:xfrm>
            <a:off x="3943925" y="3842450"/>
            <a:ext cx="2321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領域專業知識</a:t>
            </a:r>
            <a:endParaRPr sz="2400"/>
          </a:p>
        </p:txBody>
      </p:sp>
      <p:cxnSp>
        <p:nvCxnSpPr>
          <p:cNvPr id="1483" name="Google Shape;1483;p93"/>
          <p:cNvCxnSpPr/>
          <p:nvPr/>
        </p:nvCxnSpPr>
        <p:spPr>
          <a:xfrm>
            <a:off x="4414450" y="5552550"/>
            <a:ext cx="2845500" cy="0"/>
          </a:xfrm>
          <a:prstGeom prst="straightConnector1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4" name="Google Shape;1484;p93"/>
          <p:cNvSpPr txBox="1"/>
          <p:nvPr/>
        </p:nvSpPr>
        <p:spPr>
          <a:xfrm>
            <a:off x="4103825" y="5023950"/>
            <a:ext cx="23211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在地文化脈絡</a:t>
            </a:r>
            <a:endParaRPr sz="2400"/>
          </a:p>
        </p:txBody>
      </p:sp>
      <p:pic>
        <p:nvPicPr>
          <p:cNvPr id="1485" name="Google Shape;14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6868" y="3719288"/>
            <a:ext cx="1433525" cy="2029775"/>
          </a:xfrm>
          <a:prstGeom prst="rect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86" name="Google Shape;1486;p93"/>
          <p:cNvSpPr/>
          <p:nvPr/>
        </p:nvSpPr>
        <p:spPr>
          <a:xfrm>
            <a:off x="4488125" y="2609750"/>
            <a:ext cx="1232700" cy="1232700"/>
          </a:xfrm>
          <a:prstGeom prst="mathPlus">
            <a:avLst>
              <a:gd fmla="val 23520" name="adj1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9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9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台</a:t>
            </a:r>
            <a:r>
              <a:rPr lang="zh-TW"/>
              <a:t>灣自主的AI模型：</a:t>
            </a:r>
            <a:r>
              <a:rPr lang="zh-TW"/>
              <a:t>TAIDI</a:t>
            </a:r>
            <a:endParaRPr/>
          </a:p>
        </p:txBody>
      </p:sp>
      <p:sp>
        <p:nvSpPr>
          <p:cNvPr id="1493" name="Google Shape;1493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94" name="Google Shape;149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11975"/>
            <a:ext cx="914400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8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75" y="643600"/>
            <a:ext cx="4081542" cy="5097392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9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1" name="Google Shape;1501;p95"/>
          <p:cNvSpPr/>
          <p:nvPr/>
        </p:nvSpPr>
        <p:spPr>
          <a:xfrm>
            <a:off x="1226350" y="5248825"/>
            <a:ext cx="2566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chemeClr val="hlink"/>
                </a:solidFill>
                <a:hlinkClick r:id="rId4"/>
              </a:rPr>
              <a:t>台灣常見美食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502" name="Google Shape;1502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75250" y="643600"/>
            <a:ext cx="3588208" cy="538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p95"/>
          <p:cNvSpPr/>
          <p:nvPr/>
        </p:nvSpPr>
        <p:spPr>
          <a:xfrm>
            <a:off x="4748088" y="5248825"/>
            <a:ext cx="4042500" cy="679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u="sng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Taiwan Can Tower_6type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9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以人的</a:t>
            </a:r>
            <a:r>
              <a:rPr lang="zh-TW"/>
              <a:t>需求為啟始，以帶動社群成長卓越為目標。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瞭解人們的思維模式與情境脈絡</a:t>
            </a:r>
            <a:r>
              <a:rPr lang="zh-TW"/>
              <a:t>，</a:t>
            </a:r>
            <a:r>
              <a:rPr lang="zh-TW"/>
              <a:t>不僅要瞭解人們理性的顯性需求，也要能夠掌握感性的隱性需求。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zh-TW"/>
              <a:t>將人們的「脈絡」與「生成式AI」相互結合，發展成具有靈魂的「脈絡式AI」。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96"/>
          <p:cNvSpPr/>
          <p:nvPr/>
        </p:nvSpPr>
        <p:spPr>
          <a:xfrm>
            <a:off x="3213474" y="5569800"/>
            <a:ext cx="2717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有</a:t>
            </a:r>
            <a:r>
              <a:rPr lang="zh-TW" sz="2400">
                <a:solidFill>
                  <a:srgbClr val="FFFF00"/>
                </a:solidFill>
              </a:rPr>
              <a:t>靈魂</a:t>
            </a:r>
            <a:r>
              <a:rPr lang="zh-TW" sz="2400">
                <a:solidFill>
                  <a:srgbClr val="FFFFFF"/>
                </a:solidFill>
              </a:rPr>
              <a:t>的作品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0" name="Google Shape;1510;p96"/>
          <p:cNvSpPr/>
          <p:nvPr/>
        </p:nvSpPr>
        <p:spPr>
          <a:xfrm flipH="1" rot="10800000">
            <a:off x="3937950" y="4939675"/>
            <a:ext cx="1231800" cy="715800"/>
          </a:xfrm>
          <a:prstGeom prst="upArrowCallout">
            <a:avLst>
              <a:gd fmla="val 51537" name="adj1"/>
              <a:gd fmla="val 50059" name="adj2"/>
              <a:gd fmla="val 42376" name="adj3"/>
              <a:gd fmla="val 37556" name="adj4"/>
            </a:avLst>
          </a:prstGeom>
          <a:solidFill>
            <a:srgbClr val="FFAB4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p9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第三箭、人文思維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/>
              <a:t>以人為本的思維模式</a:t>
            </a:r>
            <a:endParaRPr b="0" sz="2400"/>
          </a:p>
        </p:txBody>
      </p:sp>
      <p:sp>
        <p:nvSpPr>
          <p:cNvPr id="1512" name="Google Shape;1512;p9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13" name="Google Shape;1513;p96"/>
          <p:cNvSpPr/>
          <p:nvPr/>
        </p:nvSpPr>
        <p:spPr>
          <a:xfrm>
            <a:off x="2125025" y="4680175"/>
            <a:ext cx="2047500" cy="679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8000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脈絡背景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4" name="Google Shape;1514;p96"/>
          <p:cNvSpPr/>
          <p:nvPr/>
        </p:nvSpPr>
        <p:spPr>
          <a:xfrm>
            <a:off x="5022777" y="4680175"/>
            <a:ext cx="1786800" cy="6792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18000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生成式AI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515" name="Google Shape;151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713" y="4326200"/>
            <a:ext cx="1214749" cy="121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750" y="4469750"/>
            <a:ext cx="1071200" cy="10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96"/>
          <p:cNvSpPr/>
          <p:nvPr/>
        </p:nvSpPr>
        <p:spPr>
          <a:xfrm>
            <a:off x="3141950" y="3843650"/>
            <a:ext cx="2619000" cy="626100"/>
          </a:xfrm>
          <a:prstGeom prst="wedgeRoundRectCallout">
            <a:avLst>
              <a:gd fmla="val 10079" name="adj1"/>
              <a:gd fmla="val 130927" name="adj2"/>
              <a:gd fmla="val 0" name="adj3"/>
            </a:avLst>
          </a:prstGeom>
          <a:solidFill>
            <a:srgbClr val="B45F0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80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脈絡式AI專家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518" name="Google Shape;1518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325" y="3640425"/>
            <a:ext cx="894900" cy="89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97"/>
          <p:cNvSpPr txBox="1"/>
          <p:nvPr>
            <p:ph idx="1" type="body"/>
          </p:nvPr>
        </p:nvSpPr>
        <p:spPr>
          <a:xfrm>
            <a:off x="715550" y="1227925"/>
            <a:ext cx="7713000" cy="41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97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而是思考怎麽用AI──</a:t>
            </a:r>
            <a:r>
              <a:rPr lang="zh-TW" u="sng"/>
              <a:t>創 造 價 值</a:t>
            </a:r>
            <a:endParaRPr u="sng"/>
          </a:p>
        </p:txBody>
      </p:sp>
      <p:sp>
        <p:nvSpPr>
          <p:cNvPr id="1525" name="Google Shape;1525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26" name="Google Shape;1526;p97"/>
          <p:cNvSpPr txBox="1"/>
          <p:nvPr>
            <p:ph type="title"/>
          </p:nvPr>
        </p:nvSpPr>
        <p:spPr>
          <a:xfrm>
            <a:off x="715550" y="6435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/>
              <a:t>不是擔心會不會被AI取代</a:t>
            </a:r>
            <a:endParaRPr b="0"/>
          </a:p>
        </p:txBody>
      </p:sp>
      <p:sp>
        <p:nvSpPr>
          <p:cNvPr id="1527" name="Google Shape;1527;p97"/>
          <p:cNvSpPr/>
          <p:nvPr/>
        </p:nvSpPr>
        <p:spPr>
          <a:xfrm>
            <a:off x="2788650" y="1456525"/>
            <a:ext cx="3615000" cy="3615000"/>
          </a:xfrm>
          <a:prstGeom prst="ellipse">
            <a:avLst/>
          </a:prstGeom>
          <a:gradFill>
            <a:gsLst>
              <a:gs pos="0">
                <a:srgbClr val="B4FF9F"/>
              </a:gs>
              <a:gs pos="29000">
                <a:srgbClr val="F9FFA4"/>
              </a:gs>
              <a:gs pos="65000">
                <a:srgbClr val="FFD59E"/>
              </a:gs>
              <a:gs pos="100000">
                <a:srgbClr val="FFA1A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528" name="Google Shape;1528;p97"/>
          <p:cNvSpPr/>
          <p:nvPr/>
        </p:nvSpPr>
        <p:spPr>
          <a:xfrm>
            <a:off x="3273601" y="1941473"/>
            <a:ext cx="2645100" cy="2645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grpSp>
        <p:nvGrpSpPr>
          <p:cNvPr id="1529" name="Google Shape;1529;p97"/>
          <p:cNvGrpSpPr/>
          <p:nvPr/>
        </p:nvGrpSpPr>
        <p:grpSpPr>
          <a:xfrm>
            <a:off x="3447464" y="2143180"/>
            <a:ext cx="2249159" cy="2241690"/>
            <a:chOff x="3510425" y="2175800"/>
            <a:chExt cx="2123250" cy="2116199"/>
          </a:xfrm>
        </p:grpSpPr>
        <p:pic>
          <p:nvPicPr>
            <p:cNvPr id="1530" name="Google Shape;1530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10425" y="2175800"/>
              <a:ext cx="2123250" cy="2116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1" name="Google Shape;1531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69525" y="2631425"/>
              <a:ext cx="1204950" cy="1204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32" name="Google Shape;1532;p97"/>
          <p:cNvSpPr/>
          <p:nvPr/>
        </p:nvSpPr>
        <p:spPr>
          <a:xfrm>
            <a:off x="1821818" y="1732491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AI素養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33" name="Google Shape;1533;p97"/>
          <p:cNvSpPr/>
          <p:nvPr/>
        </p:nvSpPr>
        <p:spPr>
          <a:xfrm>
            <a:off x="3715874" y="4654775"/>
            <a:ext cx="1712100" cy="6792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人文思維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34" name="Google Shape;1534;p97"/>
          <p:cNvSpPr/>
          <p:nvPr/>
        </p:nvSpPr>
        <p:spPr>
          <a:xfrm>
            <a:off x="5804524" y="1732500"/>
            <a:ext cx="1712100" cy="679200"/>
          </a:xfrm>
          <a:prstGeom prst="roundRect">
            <a:avLst>
              <a:gd fmla="val 16667" name="adj"/>
            </a:avLst>
          </a:prstGeom>
          <a:solidFill>
            <a:srgbClr val="BF9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脈絡知識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98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0" name="Google Shape;1540;p98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1541" name="Google Shape;1541;p9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9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9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4" name="Google Shape;1544;p98"/>
          <p:cNvGrpSpPr/>
          <p:nvPr/>
        </p:nvGrpSpPr>
        <p:grpSpPr>
          <a:xfrm rot="1336272">
            <a:off x="319965" y="2208442"/>
            <a:ext cx="901717" cy="1446156"/>
            <a:chOff x="4509424" y="1600237"/>
            <a:chExt cx="1184961" cy="1900417"/>
          </a:xfrm>
        </p:grpSpPr>
        <p:grpSp>
          <p:nvGrpSpPr>
            <p:cNvPr id="1545" name="Google Shape;1545;p98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546" name="Google Shape;1546;p98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7" name="Google Shape;1547;p98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548" name="Google Shape;1548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9" name="Google Shape;1549;p98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1550" name="Google Shape;1550;p9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51" name="Google Shape;1551;p9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2" name="Google Shape;1552;p9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3" name="Google Shape;1553;p9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54" name="Google Shape;1554;p9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55" name="Google Shape;1555;p9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6" name="Google Shape;1556;p9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7" name="Google Shape;1557;p9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58" name="Google Shape;1558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0" y="5186050"/>
            <a:ext cx="643800" cy="16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9" name="Google Shape;1559;p98"/>
          <p:cNvGrpSpPr/>
          <p:nvPr/>
        </p:nvGrpSpPr>
        <p:grpSpPr>
          <a:xfrm>
            <a:off x="3373269" y="2282813"/>
            <a:ext cx="1016875" cy="1072897"/>
            <a:chOff x="4490675" y="-372879"/>
            <a:chExt cx="1247700" cy="1247700"/>
          </a:xfrm>
        </p:grpSpPr>
        <p:sp>
          <p:nvSpPr>
            <p:cNvPr id="1560" name="Google Shape;1560;p98"/>
            <p:cNvSpPr/>
            <p:nvPr/>
          </p:nvSpPr>
          <p:spPr>
            <a:xfrm>
              <a:off x="4490675" y="-372879"/>
              <a:ext cx="1247700" cy="12477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 cap="flat" cmpd="sng" w="1143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61" name="Google Shape;1561;p98"/>
            <p:cNvGrpSpPr/>
            <p:nvPr/>
          </p:nvGrpSpPr>
          <p:grpSpPr>
            <a:xfrm>
              <a:off x="4579538" y="-271369"/>
              <a:ext cx="1069969" cy="1079355"/>
              <a:chOff x="3750225" y="-93219"/>
              <a:chExt cx="1069969" cy="1079355"/>
            </a:xfrm>
          </p:grpSpPr>
          <p:sp>
            <p:nvSpPr>
              <p:cNvPr id="1562" name="Google Shape;1562;p98"/>
              <p:cNvSpPr/>
              <p:nvPr/>
            </p:nvSpPr>
            <p:spPr>
              <a:xfrm>
                <a:off x="3799594" y="-34464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3" name="Google Shape;1563;p98"/>
              <p:cNvSpPr/>
              <p:nvPr/>
            </p:nvSpPr>
            <p:spPr>
              <a:xfrm>
                <a:off x="3750225" y="-93219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64" name="Google Shape;1564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5662" y="1548150"/>
            <a:ext cx="3035576" cy="36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Google Shape;1565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6950" y="282001"/>
            <a:ext cx="1109575" cy="1109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6" name="Google Shape;1566;p98"/>
          <p:cNvGrpSpPr/>
          <p:nvPr/>
        </p:nvGrpSpPr>
        <p:grpSpPr>
          <a:xfrm>
            <a:off x="4494654" y="490575"/>
            <a:ext cx="4222435" cy="692401"/>
            <a:chOff x="2796929" y="2234550"/>
            <a:chExt cx="4222435" cy="692401"/>
          </a:xfrm>
        </p:grpSpPr>
        <p:sp>
          <p:nvSpPr>
            <p:cNvPr id="1567" name="Google Shape;1567;p98"/>
            <p:cNvSpPr/>
            <p:nvPr/>
          </p:nvSpPr>
          <p:spPr>
            <a:xfrm>
              <a:off x="2803465" y="2234550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568" name="Google Shape;1568;p98"/>
            <p:cNvSpPr txBox="1"/>
            <p:nvPr/>
          </p:nvSpPr>
          <p:spPr>
            <a:xfrm>
              <a:off x="2796929" y="2234550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7"/>
                </a:rPr>
                <a:t>http://l.pulipuli.info/24/tku/ai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6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不夠專業</a:t>
            </a:r>
            <a:endParaRPr/>
          </a:p>
        </p:txBody>
      </p:sp>
      <p:sp>
        <p:nvSpPr>
          <p:cNvPr id="1152" name="Google Shape;1152;p6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3" name="Google Shape;1153;p64"/>
          <p:cNvSpPr/>
          <p:nvPr/>
        </p:nvSpPr>
        <p:spPr>
          <a:xfrm>
            <a:off x="1851285" y="1783250"/>
            <a:ext cx="6577200" cy="6261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142200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請問這題要給多少分？滿分20分。</a:t>
            </a:r>
            <a:endParaRPr sz="2400"/>
          </a:p>
        </p:txBody>
      </p:sp>
      <p:sp>
        <p:nvSpPr>
          <p:cNvPr id="1154" name="Google Shape;1154;p64"/>
          <p:cNvSpPr/>
          <p:nvPr/>
        </p:nvSpPr>
        <p:spPr>
          <a:xfrm>
            <a:off x="636893" y="1341316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Prompt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155" name="Google Shape;115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250" y="1159725"/>
            <a:ext cx="1178000" cy="11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64"/>
          <p:cNvSpPr/>
          <p:nvPr/>
        </p:nvSpPr>
        <p:spPr>
          <a:xfrm>
            <a:off x="1851275" y="2949575"/>
            <a:ext cx="6577200" cy="3150300"/>
          </a:xfrm>
          <a:prstGeom prst="roundRect">
            <a:avLst>
              <a:gd fmla="val 6086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這是一道中文的</a:t>
            </a:r>
            <a:r>
              <a:rPr lang="zh-TW" sz="2200">
                <a:highlight>
                  <a:srgbClr val="FFFF00"/>
                </a:highlight>
              </a:rPr>
              <a:t>物理題目</a:t>
            </a:r>
            <a:r>
              <a:rPr lang="zh-TW" sz="2200"/>
              <a:t>，讓我來幫你評分。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題目問的是關於</a:t>
            </a:r>
            <a:r>
              <a:rPr lang="zh-TW" sz="2200">
                <a:highlight>
                  <a:srgbClr val="FFFF00"/>
                </a:highlight>
              </a:rPr>
              <a:t>電流</a:t>
            </a:r>
            <a:r>
              <a:rPr lang="zh-TW" sz="2200"/>
              <a:t>和</a:t>
            </a:r>
            <a:r>
              <a:rPr lang="zh-TW" sz="2200">
                <a:highlight>
                  <a:srgbClr val="FFFF00"/>
                </a:highlight>
              </a:rPr>
              <a:t>電壓</a:t>
            </a:r>
            <a:r>
              <a:rPr lang="zh-TW" sz="2200"/>
              <a:t>的測量問題：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a. 解釋實驗目的與使用電壓表和電流表的正確接法。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b. 題目要求繪製電路實驗時的中三個重點。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c. 說明實驗中使用電流表的其中一個重點。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/>
              <a:t>學生的回答：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按照給分標準......學生可以獲得約</a:t>
            </a:r>
            <a:r>
              <a:rPr lang="zh-TW" sz="2200">
                <a:highlight>
                  <a:srgbClr val="FFFF00"/>
                </a:highlight>
              </a:rPr>
              <a:t>15分</a:t>
            </a:r>
            <a:r>
              <a:rPr lang="zh-TW" sz="2200"/>
              <a:t>（4+6+5）的得分。</a:t>
            </a:r>
            <a:endParaRPr sz="2200"/>
          </a:p>
        </p:txBody>
      </p:sp>
      <p:sp>
        <p:nvSpPr>
          <p:cNvPr id="1157" name="Google Shape;1157;p64"/>
          <p:cNvSpPr/>
          <p:nvPr/>
        </p:nvSpPr>
        <p:spPr>
          <a:xfrm>
            <a:off x="636900" y="2701950"/>
            <a:ext cx="1262400" cy="6792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GPT4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6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問題：</a:t>
            </a:r>
            <a:r>
              <a:rPr lang="zh-TW">
                <a:highlight>
                  <a:srgbClr val="FFFF00"/>
                </a:highlight>
              </a:rPr>
              <a:t>主題編目</a:t>
            </a:r>
            <a:r>
              <a:rPr lang="zh-TW"/>
              <a:t>與</a:t>
            </a:r>
            <a:r>
              <a:rPr lang="zh-TW">
                <a:highlight>
                  <a:srgbClr val="FFFF00"/>
                </a:highlight>
              </a:rPr>
              <a:t>記述編目</a:t>
            </a:r>
            <a:r>
              <a:rPr lang="zh-TW"/>
              <a:t>的差別</a:t>
            </a:r>
            <a:endParaRPr/>
          </a:p>
        </p:txBody>
      </p:sp>
      <p:sp>
        <p:nvSpPr>
          <p:cNvPr id="1164" name="Google Shape;1164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65" name="Google Shape;116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550" y="524200"/>
            <a:ext cx="7712999" cy="4878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不只會寫文作畫，還會唱歌？</a:t>
            </a:r>
            <a:endParaRPr/>
          </a:p>
        </p:txBody>
      </p:sp>
      <p:sp>
        <p:nvSpPr>
          <p:cNvPr id="1172" name="Google Shape;1172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73" name="Google Shape;117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111965"/>
            <a:ext cx="9144000" cy="5217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67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67"/>
          <p:cNvSpPr txBox="1"/>
          <p:nvPr>
            <p:ph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生成的作品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沒有</a:t>
            </a:r>
            <a:r>
              <a:rPr lang="zh-TW">
                <a:solidFill>
                  <a:srgbClr val="FFFF00"/>
                </a:solidFill>
              </a:rPr>
              <a:t>靈魂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80" name="Google Shape;1180;p67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68"/>
          <p:cNvSpPr/>
          <p:nvPr/>
        </p:nvSpPr>
        <p:spPr>
          <a:xfrm>
            <a:off x="3431450" y="3080751"/>
            <a:ext cx="1643700" cy="8781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7" name="Google Shape;1187;p68"/>
          <p:cNvPicPr preferRelativeResize="0"/>
          <p:nvPr/>
        </p:nvPicPr>
        <p:blipFill rotWithShape="1">
          <a:blip r:embed="rId3">
            <a:alphaModFix/>
          </a:blip>
          <a:srcRect b="0" l="0" r="0" t="4415"/>
          <a:stretch/>
        </p:blipFill>
        <p:spPr>
          <a:xfrm>
            <a:off x="553638" y="0"/>
            <a:ext cx="8036726" cy="515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68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9" name="Google Shape;1189;p68"/>
          <p:cNvSpPr txBox="1"/>
          <p:nvPr>
            <p:ph type="title"/>
          </p:nvPr>
        </p:nvSpPr>
        <p:spPr>
          <a:xfrm>
            <a:off x="357750" y="4915100"/>
            <a:ext cx="84285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600"/>
              <a:t>生成式AI的反思</a:t>
            </a:r>
            <a:endParaRPr b="0"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這就是我們期望的 </a:t>
            </a:r>
            <a:r>
              <a:rPr lang="zh-TW" u="sng"/>
              <a:t>生成式AI</a:t>
            </a:r>
            <a:r>
              <a:rPr lang="zh-TW"/>
              <a:t> </a:t>
            </a:r>
            <a:r>
              <a:rPr lang="zh-TW"/>
              <a:t>嗎？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69"/>
          <p:cNvSpPr txBox="1"/>
          <p:nvPr>
            <p:ph idx="1" type="body"/>
          </p:nvPr>
        </p:nvSpPr>
        <p:spPr>
          <a:xfrm>
            <a:off x="5601775" y="1341325"/>
            <a:ext cx="28269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用Google Scholar</a:t>
            </a:r>
            <a:r>
              <a:rPr lang="zh-TW"/>
              <a:t>搜尋，發現很多論文出現了「截至我上次知識更新」和「我無法存取即時資料。 」等ChatGPT會使用的字句，表示AI生成的論文通過掠奪性期刊的同儕審查。</a:t>
            </a:r>
            <a:endParaRPr/>
          </a:p>
        </p:txBody>
      </p:sp>
      <p:sp>
        <p:nvSpPr>
          <p:cNvPr id="1195" name="Google Shape;1195;p6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學術論文使用AI生成</a:t>
            </a:r>
            <a:endParaRPr/>
          </a:p>
        </p:txBody>
      </p:sp>
      <p:sp>
        <p:nvSpPr>
          <p:cNvPr id="1196" name="Google Shape;1196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97" name="Google Shape;1197;p69"/>
          <p:cNvPicPr preferRelativeResize="0"/>
          <p:nvPr/>
        </p:nvPicPr>
        <p:blipFill rotWithShape="1">
          <a:blip r:embed="rId3">
            <a:alphaModFix/>
          </a:blip>
          <a:srcRect b="0" l="0" r="0" t="5784"/>
          <a:stretch/>
        </p:blipFill>
        <p:spPr>
          <a:xfrm>
            <a:off x="715550" y="1268050"/>
            <a:ext cx="4886225" cy="490515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